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notesMasterIdLst>
    <p:notesMasterId r:id="rId41"/>
  </p:notesMasterIdLst>
  <p:sldIdLst>
    <p:sldId id="336" r:id="rId2"/>
    <p:sldId id="338" r:id="rId3"/>
    <p:sldId id="339" r:id="rId4"/>
    <p:sldId id="318" r:id="rId5"/>
    <p:sldId id="340" r:id="rId6"/>
    <p:sldId id="291" r:id="rId7"/>
    <p:sldId id="320" r:id="rId8"/>
    <p:sldId id="342" r:id="rId9"/>
    <p:sldId id="354" r:id="rId10"/>
    <p:sldId id="299" r:id="rId11"/>
    <p:sldId id="321" r:id="rId12"/>
    <p:sldId id="322" r:id="rId13"/>
    <p:sldId id="312" r:id="rId14"/>
    <p:sldId id="310" r:id="rId15"/>
    <p:sldId id="311" r:id="rId16"/>
    <p:sldId id="341" r:id="rId17"/>
    <p:sldId id="333" r:id="rId18"/>
    <p:sldId id="343" r:id="rId19"/>
    <p:sldId id="345" r:id="rId20"/>
    <p:sldId id="349" r:id="rId21"/>
    <p:sldId id="346" r:id="rId22"/>
    <p:sldId id="348" r:id="rId23"/>
    <p:sldId id="344" r:id="rId24"/>
    <p:sldId id="347" r:id="rId25"/>
    <p:sldId id="350" r:id="rId26"/>
    <p:sldId id="351" r:id="rId27"/>
    <p:sldId id="324" r:id="rId28"/>
    <p:sldId id="325" r:id="rId29"/>
    <p:sldId id="326" r:id="rId30"/>
    <p:sldId id="329" r:id="rId31"/>
    <p:sldId id="330" r:id="rId32"/>
    <p:sldId id="331" r:id="rId33"/>
    <p:sldId id="332" r:id="rId34"/>
    <p:sldId id="314" r:id="rId35"/>
    <p:sldId id="319" r:id="rId36"/>
    <p:sldId id="317" r:id="rId37"/>
    <p:sldId id="315" r:id="rId38"/>
    <p:sldId id="323" r:id="rId39"/>
    <p:sldId id="355"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0467"/>
    <p:restoredTop sz="93692"/>
  </p:normalViewPr>
  <p:slideViewPr>
    <p:cSldViewPr snapToGrid="0" snapToObjects="1">
      <p:cViewPr varScale="1">
        <p:scale>
          <a:sx n="58" d="100"/>
          <a:sy n="58" d="100"/>
        </p:scale>
        <p:origin x="192" y="36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A93F74-51DF-D24B-9B88-9C245AA78A0A}" type="datetimeFigureOut">
              <a:t>10/19/16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13C323-926C-6942-AD00-087192E1DB6F}" type="slidenum">
              <a:t>‹#›</a:t>
            </a:fld>
            <a:endParaRPr lang="en-US"/>
          </a:p>
        </p:txBody>
      </p:sp>
    </p:spTree>
    <p:extLst>
      <p:ext uri="{BB962C8B-B14F-4D97-AF65-F5344CB8AC3E}">
        <p14:creationId xmlns:p14="http://schemas.microsoft.com/office/powerpoint/2010/main" val="85266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6</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extLst>
      <p:ext uri="{BB962C8B-B14F-4D97-AF65-F5344CB8AC3E}">
        <p14:creationId xmlns:p14="http://schemas.microsoft.com/office/powerpoint/2010/main" val="663493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Shape 6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8" name="Shape 6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965889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10</a:t>
            </a:fld>
            <a:endParaRPr lang="en-US">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881946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11</a:t>
            </a:fld>
            <a:endParaRPr lang="en-US" dirty="0">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693136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12</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844892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8ACE97-E3CD-E449-9959-5A2992D75262}" type="slidenum">
              <a:rPr lang="en-US"/>
              <a:pPr/>
              <a:t>13</a:t>
            </a:fld>
            <a:endParaRPr lang="en-US"/>
          </a:p>
        </p:txBody>
      </p:sp>
      <p:sp>
        <p:nvSpPr>
          <p:cNvPr id="3921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21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a:t>Discuss how you would use in class, apply strategies, </a:t>
            </a:r>
          </a:p>
        </p:txBody>
      </p:sp>
    </p:spTree>
    <p:extLst>
      <p:ext uri="{BB962C8B-B14F-4D97-AF65-F5344CB8AC3E}">
        <p14:creationId xmlns:p14="http://schemas.microsoft.com/office/powerpoint/2010/main" val="619328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D6D96917-EAF3-954B-B85F-70E74F5FF33A}" type="slidenum">
              <a:rPr lang="en-US">
                <a:latin typeface="Arial" pitchFamily="-112" charset="0"/>
                <a:ea typeface="ＭＳ Ｐゴシック" pitchFamily="-112" charset="-128"/>
                <a:cs typeface="ＭＳ Ｐゴシック" pitchFamily="-112" charset="-128"/>
              </a:rPr>
              <a:pPr/>
              <a:t>34</a:t>
            </a:fld>
            <a:endParaRPr lang="en-US">
              <a:latin typeface="Arial" pitchFamily="-112" charset="0"/>
              <a:ea typeface="ＭＳ Ｐゴシック" pitchFamily="-112" charset="-128"/>
              <a:cs typeface="ＭＳ Ｐゴシック" pitchFamily="-112" charset="-128"/>
            </a:endParaRPr>
          </a:p>
        </p:txBody>
      </p:sp>
      <p:sp>
        <p:nvSpPr>
          <p:cNvPr id="219139" name="Rectangle 2"/>
          <p:cNvSpPr>
            <a:spLocks noGrp="1" noRot="1" noChangeAspect="1" noChangeArrowheads="1"/>
          </p:cNvSpPr>
          <p:nvPr>
            <p:ph type="sldImg"/>
          </p:nvPr>
        </p:nvSpPr>
        <p:spPr>
          <a:solidFill>
            <a:srgbClr val="FFFFFF"/>
          </a:solidFill>
          <a:ln/>
        </p:spPr>
      </p:sp>
      <p:sp>
        <p:nvSpPr>
          <p:cNvPr id="2191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37299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35</a:t>
            </a:fld>
            <a:endParaRPr lang="uk-UA"/>
          </a:p>
        </p:txBody>
      </p:sp>
    </p:spTree>
    <p:extLst>
      <p:ext uri="{BB962C8B-B14F-4D97-AF65-F5344CB8AC3E}">
        <p14:creationId xmlns:p14="http://schemas.microsoft.com/office/powerpoint/2010/main" val="1805471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A903DF08-D3EB-4542-95A8-A53E034EF30D}" type="slidenum">
              <a:rPr lang="en-US">
                <a:latin typeface="Arial" pitchFamily="-107" charset="0"/>
                <a:ea typeface="ＭＳ Ｐゴシック" pitchFamily="-107" charset="-128"/>
                <a:cs typeface="ＭＳ Ｐゴシック" pitchFamily="-107" charset="-128"/>
              </a:rPr>
              <a:pPr/>
              <a:t>38</a:t>
            </a:fld>
            <a:endParaRPr lang="en-US">
              <a:latin typeface="Arial" pitchFamily="-107" charset="0"/>
              <a:ea typeface="ＭＳ Ｐゴシック" pitchFamily="-107" charset="-128"/>
              <a:cs typeface="ＭＳ Ｐゴシック" pitchFamily="-107" charset="-128"/>
            </a:endParaRPr>
          </a:p>
        </p:txBody>
      </p:sp>
      <p:sp>
        <p:nvSpPr>
          <p:cNvPr id="234499" name="Rectangle 2"/>
          <p:cNvSpPr>
            <a:spLocks noGrp="1" noRot="1" noChangeAspect="1" noChangeArrowheads="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560362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90828104-BE7C-4F45-92EB-6063D41268BB}" type="datetime1">
              <a:t>10/19/16</a:t>
            </a:fld>
            <a:endParaRPr lang="en-US" dirty="0"/>
          </a:p>
        </p:txBody>
      </p:sp>
      <p:sp>
        <p:nvSpPr>
          <p:cNvPr id="8" name="Footer Placeholder 7"/>
          <p:cNvSpPr>
            <a:spLocks noGrp="1"/>
          </p:cNvSpPr>
          <p:nvPr>
            <p:ph type="ftr" sz="quarter" idx="11"/>
          </p:nvPr>
        </p:nvSpPr>
        <p:spPr/>
        <p:txBody>
          <a:bodyPr/>
          <a:lstStyle/>
          <a:p>
            <a:r>
              <a:rPr lang="en-US" dirty="0"/>
              <a:t>Laura Terrill</a:t>
            </a:r>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67715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612933-851E-2048-954D-D81E9ADCF5BD}"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7055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DAA2F7-6DF4-B445-BF96-EE141B2C27F9}"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0558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42C25D-9065-214D-98E1-2D342F726A7E}"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52087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704D48-F22B-C94F-85FD-6D5393A31944}"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458545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BF12DB1-4AB4-E444-B128-50F6A51636E7}" type="datetime1">
              <a:t>10/19/16</a:t>
            </a:fld>
            <a:endParaRPr lang="en-US" dirty="0"/>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91038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9E54A10-0B47-AD47-B493-CF0A53E9138B}" type="datetime1">
              <a:t>10/19/16</a:t>
            </a:fld>
            <a:endParaRPr lang="en-US" dirty="0"/>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68266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5FFF6D-1645-814A-8403-219A45AC2011}" type="datetime1">
              <a:t>10/19/16</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8597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61A5109-0BBE-854E-98CC-B2B29B12E7F9}" type="datetime1">
              <a:t>10/19/16</a:t>
            </a:fld>
            <a:endParaRPr lang="en-US" dirty="0"/>
          </a:p>
        </p:txBody>
      </p:sp>
      <p:sp>
        <p:nvSpPr>
          <p:cNvPr id="5" name="Footer Placeholder 4"/>
          <p:cNvSpPr>
            <a:spLocks noGrp="1"/>
          </p:cNvSpPr>
          <p:nvPr>
            <p:ph type="ftr" sz="quarter" idx="11"/>
          </p:nvPr>
        </p:nvSpPr>
        <p:spPr/>
        <p:txBody>
          <a:body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53759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991703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163325" y="6356351"/>
            <a:ext cx="2057400" cy="365125"/>
          </a:xfrm>
        </p:spPr>
        <p:txBody>
          <a:bodyPr/>
          <a:lstStyle/>
          <a:p>
            <a:fld id="{9A7B6766-16C1-EA4E-A53C-FC8D31277B4F}" type="datetime1">
              <a:t>10/19/16</a:t>
            </a:fld>
            <a:endParaRPr lang="en-US" dirty="0"/>
          </a:p>
        </p:txBody>
      </p:sp>
      <p:sp>
        <p:nvSpPr>
          <p:cNvPr id="5" name="Footer Placeholder 4"/>
          <p:cNvSpPr>
            <a:spLocks noGrp="1"/>
          </p:cNvSpPr>
          <p:nvPr>
            <p:ph type="ftr" sz="quarter" idx="11"/>
          </p:nvPr>
        </p:nvSpPr>
        <p:spPr>
          <a:xfrm>
            <a:off x="840000" y="6356351"/>
            <a:ext cx="3086100" cy="365125"/>
          </a:xfrm>
        </p:spPr>
        <p:txBody>
          <a:bodyPr/>
          <a:lstStyle>
            <a:lvl1pPr algn="l">
              <a:defRPr sz="1200"/>
            </a:lvl1p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11067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C0E7786-4BAE-3C48-874C-DE72507291AC}" type="datetime1">
              <a:t>10/19/16</a:t>
            </a:fld>
            <a:endParaRPr lang="en-US" dirty="0"/>
          </a:p>
        </p:txBody>
      </p:sp>
      <p:sp>
        <p:nvSpPr>
          <p:cNvPr id="5" name="Footer Placeholder 4"/>
          <p:cNvSpPr>
            <a:spLocks noGrp="1"/>
          </p:cNvSpPr>
          <p:nvPr>
            <p:ph type="ftr" sz="quarter" idx="11"/>
          </p:nvPr>
        </p:nvSpPr>
        <p:spPr/>
        <p:txBody>
          <a:bodyPr/>
          <a:lstStyle>
            <a:lvl1pPr>
              <a:defRPr sz="1200"/>
            </a:lvl1pPr>
          </a:lstStyle>
          <a:p>
            <a:r>
              <a:rPr lang="en-US" dirty="0"/>
              <a:t>Laura Terrill</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38052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163325" y="6311899"/>
            <a:ext cx="2057400" cy="365125"/>
          </a:xfrm>
        </p:spPr>
        <p:txBody>
          <a:bodyPr/>
          <a:lstStyle/>
          <a:p>
            <a:fld id="{8C778D4A-9A02-814A-B2D0-254E18412493}" type="datetime1">
              <a:t>10/19/16</a:t>
            </a:fld>
            <a:endParaRPr lang="en-US" dirty="0"/>
          </a:p>
        </p:txBody>
      </p:sp>
      <p:sp>
        <p:nvSpPr>
          <p:cNvPr id="6" name="Footer Placeholder 5"/>
          <p:cNvSpPr>
            <a:spLocks noGrp="1"/>
          </p:cNvSpPr>
          <p:nvPr>
            <p:ph type="ftr" sz="quarter" idx="11"/>
          </p:nvPr>
        </p:nvSpPr>
        <p:spPr>
          <a:xfrm>
            <a:off x="840000" y="6356351"/>
            <a:ext cx="3086100" cy="365125"/>
          </a:xfrm>
        </p:spPr>
        <p:txBody>
          <a:bodyPr/>
          <a:lstStyle>
            <a:lvl1pPr algn="l">
              <a:defRPr sz="1200"/>
            </a:lvl1p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0288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400550" y="6356351"/>
            <a:ext cx="2057400" cy="365125"/>
          </a:xfrm>
        </p:spPr>
        <p:txBody>
          <a:bodyPr/>
          <a:lstStyle/>
          <a:p>
            <a:fld id="{E869C9F5-3D4B-2648-B02C-7907DA0E3579}" type="datetime1">
              <a:t>10/19/16</a:t>
            </a:fld>
            <a:endParaRPr lang="en-US" dirty="0"/>
          </a:p>
        </p:txBody>
      </p:sp>
      <p:sp>
        <p:nvSpPr>
          <p:cNvPr id="8" name="Footer Placeholder 7"/>
          <p:cNvSpPr>
            <a:spLocks noGrp="1"/>
          </p:cNvSpPr>
          <p:nvPr>
            <p:ph type="ftr" sz="quarter" idx="11"/>
          </p:nvPr>
        </p:nvSpPr>
        <p:spPr>
          <a:xfrm>
            <a:off x="840000" y="6356351"/>
            <a:ext cx="3086100" cy="365125"/>
          </a:xfrm>
        </p:spPr>
        <p:txBody>
          <a:bodyPr/>
          <a:lstStyle>
            <a:lvl1pPr algn="l">
              <a:defRPr/>
            </a:lvl1pPr>
          </a:lstStyle>
          <a:p>
            <a:r>
              <a:rPr lang="en-US" dirty="0"/>
              <a:t>Laura Terrill</a:t>
            </a:r>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40196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4035472" y="6356350"/>
            <a:ext cx="2057400" cy="365125"/>
          </a:xfrm>
        </p:spPr>
        <p:txBody>
          <a:bodyPr/>
          <a:lstStyle/>
          <a:p>
            <a:fld id="{3A6EDA18-7E99-0045-A896-84B685381637}" type="datetime1">
              <a:t>10/19/16</a:t>
            </a:fld>
            <a:endParaRPr lang="en-US" dirty="0"/>
          </a:p>
        </p:txBody>
      </p:sp>
      <p:sp>
        <p:nvSpPr>
          <p:cNvPr id="4" name="Footer Placeholder 3"/>
          <p:cNvSpPr>
            <a:spLocks noGrp="1"/>
          </p:cNvSpPr>
          <p:nvPr>
            <p:ph type="ftr" sz="quarter" idx="11"/>
          </p:nvPr>
        </p:nvSpPr>
        <p:spPr>
          <a:xfrm>
            <a:off x="299397" y="6356350"/>
            <a:ext cx="3086100" cy="365125"/>
          </a:xfrm>
        </p:spPr>
        <p:txBody>
          <a:bodyPr/>
          <a:lstStyle>
            <a:lvl1pPr algn="l">
              <a:defRPr/>
            </a:lvl1p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9741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229100" y="6356351"/>
            <a:ext cx="2057400" cy="365125"/>
          </a:xfrm>
        </p:spPr>
        <p:txBody>
          <a:bodyPr/>
          <a:lstStyle/>
          <a:p>
            <a:fld id="{40D800F7-55E2-9541-8FDF-5173B5B853D0}" type="datetime1">
              <a:t>10/19/16</a:t>
            </a:fld>
            <a:endParaRPr lang="en-US" dirty="0"/>
          </a:p>
        </p:txBody>
      </p:sp>
      <p:sp>
        <p:nvSpPr>
          <p:cNvPr id="3" name="Footer Placeholder 2"/>
          <p:cNvSpPr>
            <a:spLocks noGrp="1"/>
          </p:cNvSpPr>
          <p:nvPr>
            <p:ph type="ftr" sz="quarter" idx="11"/>
          </p:nvPr>
        </p:nvSpPr>
        <p:spPr>
          <a:xfrm>
            <a:off x="394932" y="6356351"/>
            <a:ext cx="3086100" cy="365125"/>
          </a:xfrm>
        </p:spPr>
        <p:txBody>
          <a:bodyPr/>
          <a:lstStyle>
            <a:lvl1pPr algn="l">
              <a:defRPr sz="1200"/>
            </a:lvl1pPr>
          </a:lstStyle>
          <a:p>
            <a:r>
              <a:rPr lang="en-US" dirty="0"/>
              <a:t>Laura Terrill</a:t>
            </a:r>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29243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D3B283-37F5-AF4E-981A-B914437583A4}"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32868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A37496-5DB1-0F48-85FC-9997F61DD6C9}" type="datetime1">
              <a:t>10/19/16</a:t>
            </a:fld>
            <a:endParaRPr lang="en-US" dirty="0"/>
          </a:p>
        </p:txBody>
      </p:sp>
      <p:sp>
        <p:nvSpPr>
          <p:cNvPr id="6" name="Footer Placeholder 5"/>
          <p:cNvSpPr>
            <a:spLocks noGrp="1"/>
          </p:cNvSpPr>
          <p:nvPr>
            <p:ph type="ftr" sz="quarter" idx="11"/>
          </p:nvPr>
        </p:nvSpPr>
        <p:spPr/>
        <p:txBody>
          <a:bodyPr/>
          <a:lstStyle/>
          <a:p>
            <a:r>
              <a:rPr lang="en-US" dirty="0"/>
              <a:t>Laura Terrill</a:t>
            </a:r>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07600815"/>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163325" y="6356349"/>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A02D6C7-A14E-3D41-9C89-05DADA6DA7E5}" type="datetime1">
              <a:t>10/19/16</a:t>
            </a:fld>
            <a:endParaRPr lang="en-US" dirty="0"/>
          </a:p>
        </p:txBody>
      </p:sp>
      <p:sp>
        <p:nvSpPr>
          <p:cNvPr id="5" name="Footer Placeholder 4"/>
          <p:cNvSpPr>
            <a:spLocks noGrp="1"/>
          </p:cNvSpPr>
          <p:nvPr>
            <p:ph type="ftr" sz="quarter" idx="3"/>
          </p:nvPr>
        </p:nvSpPr>
        <p:spPr>
          <a:xfrm>
            <a:off x="840000" y="6356350"/>
            <a:ext cx="30861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25302535"/>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Lst>
  <p:hf sldNum="0"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5"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1" Type="http://schemas.openxmlformats.org/officeDocument/2006/relationships/image" Target="../media/image27.jpeg"/><Relationship Id="rId12"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7" Type="http://schemas.openxmlformats.org/officeDocument/2006/relationships/image" Target="../media/image23.jpeg"/><Relationship Id="rId8" Type="http://schemas.openxmlformats.org/officeDocument/2006/relationships/image" Target="../media/image24.jpeg"/><Relationship Id="rId9" Type="http://schemas.openxmlformats.org/officeDocument/2006/relationships/image" Target="../media/image25.jpeg"/><Relationship Id="rId10" Type="http://schemas.openxmlformats.org/officeDocument/2006/relationships/image" Target="../media/image2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png"/><Relationship Id="rId5" Type="http://schemas.openxmlformats.org/officeDocument/2006/relationships/image" Target="../media/image32.jpg"/><Relationship Id="rId6" Type="http://schemas.openxmlformats.org/officeDocument/2006/relationships/image" Target="../media/image33.jpg"/><Relationship Id="rId7"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55.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 Id="rId3"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51880" y="341192"/>
            <a:ext cx="6619165" cy="6264324"/>
          </a:xfrm>
        </p:spPr>
        <p:txBody>
          <a:bodyPr anchor="ctr">
            <a:normAutofit fontScale="92500"/>
          </a:bodyPr>
          <a:lstStyle/>
          <a:p>
            <a:r>
              <a:rPr lang="en-US">
                <a:solidFill>
                  <a:schemeClr val="tx1"/>
                </a:solidFill>
              </a:rPr>
              <a:t>Outstanding use of target language; input from teacher is comprehensible, students are used to staying in the target language</a:t>
            </a:r>
          </a:p>
          <a:p>
            <a:r>
              <a:rPr lang="en-US">
                <a:solidFill>
                  <a:schemeClr val="tx1"/>
                </a:solidFill>
              </a:rPr>
              <a:t>All are using question and answer frames with new words</a:t>
            </a:r>
          </a:p>
          <a:p>
            <a:r>
              <a:rPr lang="en-US">
                <a:solidFill>
                  <a:schemeClr val="tx1"/>
                </a:solidFill>
              </a:rPr>
              <a:t>Emphasis on day of observation being placed on the interpersonal mode</a:t>
            </a:r>
          </a:p>
          <a:p>
            <a:r>
              <a:rPr lang="en-US">
                <a:solidFill>
                  <a:schemeClr val="tx1"/>
                </a:solidFill>
              </a:rPr>
              <a:t>Language classrooms are vibrant with displays that are of interest to learner, culture is not stereotyped</a:t>
            </a:r>
          </a:p>
          <a:p>
            <a:r>
              <a:rPr lang="en-US">
                <a:solidFill>
                  <a:schemeClr val="tx1"/>
                </a:solidFill>
              </a:rPr>
              <a:t>Strategies are in place for calling on non-volunteers, for challenging students to stay in target language</a:t>
            </a:r>
          </a:p>
          <a:p>
            <a:r>
              <a:rPr lang="en-US">
                <a:solidFill>
                  <a:schemeClr val="tx1"/>
                </a:solidFill>
              </a:rPr>
              <a:t>Learning targets/can do statements posted in most classes and in some were visible throughout the lesson</a:t>
            </a:r>
          </a:p>
          <a:p>
            <a:r>
              <a:rPr lang="en-US">
                <a:solidFill>
                  <a:schemeClr val="tx1"/>
                </a:solidFill>
              </a:rPr>
              <a:t>Elementary lessons designed to revisit previously learned vocabulary using game and story formats</a:t>
            </a:r>
          </a:p>
          <a:p>
            <a:r>
              <a:rPr lang="en-US">
                <a:solidFill>
                  <a:schemeClr val="tx1"/>
                </a:solidFill>
              </a:rPr>
              <a:t>Teachers are enthusiastic, classroom climate is inviting, clear majority of students engaged</a:t>
            </a:r>
          </a:p>
        </p:txBody>
      </p:sp>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alphaModFix/>
          </a:blip>
          <a:stretch>
            <a:fillRect/>
          </a:stretch>
        </p:blipFill>
        <p:spPr>
          <a:xfrm>
            <a:off x="153487" y="5418161"/>
            <a:ext cx="1688960" cy="1303314"/>
          </a:xfrm>
          <a:prstGeom prst="rect">
            <a:avLst/>
          </a:prstGeom>
        </p:spPr>
      </p:pic>
      <p:pic>
        <p:nvPicPr>
          <p:cNvPr id="5" name="Picture 4"/>
          <p:cNvPicPr>
            <a:picLocks noChangeAspect="1"/>
          </p:cNvPicPr>
          <p:nvPr/>
        </p:nvPicPr>
        <p:blipFill>
          <a:blip r:embed="rId2">
            <a:alphaModFix/>
          </a:blip>
          <a:stretch>
            <a:fillRect/>
          </a:stretch>
        </p:blipFill>
        <p:spPr>
          <a:xfrm>
            <a:off x="161209" y="3725838"/>
            <a:ext cx="1681238" cy="1297355"/>
          </a:xfrm>
          <a:prstGeom prst="rect">
            <a:avLst/>
          </a:prstGeom>
        </p:spPr>
      </p:pic>
      <p:pic>
        <p:nvPicPr>
          <p:cNvPr id="6" name="Picture 5"/>
          <p:cNvPicPr>
            <a:picLocks noChangeAspect="1"/>
          </p:cNvPicPr>
          <p:nvPr/>
        </p:nvPicPr>
        <p:blipFill>
          <a:blip r:embed="rId2">
            <a:alphaModFix/>
          </a:blip>
          <a:stretch>
            <a:fillRect/>
          </a:stretch>
        </p:blipFill>
        <p:spPr>
          <a:xfrm>
            <a:off x="153487" y="2033515"/>
            <a:ext cx="1681238" cy="1297355"/>
          </a:xfrm>
          <a:prstGeom prst="rect">
            <a:avLst/>
          </a:prstGeom>
        </p:spPr>
      </p:pic>
      <p:pic>
        <p:nvPicPr>
          <p:cNvPr id="8" name="Picture 7"/>
          <p:cNvPicPr>
            <a:picLocks noChangeAspect="1"/>
          </p:cNvPicPr>
          <p:nvPr/>
        </p:nvPicPr>
        <p:blipFill>
          <a:blip r:embed="rId2">
            <a:alphaModFix/>
          </a:blip>
          <a:stretch>
            <a:fillRect/>
          </a:stretch>
        </p:blipFill>
        <p:spPr>
          <a:xfrm>
            <a:off x="153487" y="341192"/>
            <a:ext cx="1681238" cy="1297355"/>
          </a:xfrm>
          <a:prstGeom prst="rect">
            <a:avLst/>
          </a:prstGeom>
        </p:spPr>
      </p:pic>
    </p:spTree>
    <p:extLst>
      <p:ext uri="{BB962C8B-B14F-4D97-AF65-F5344CB8AC3E}">
        <p14:creationId xmlns:p14="http://schemas.microsoft.com/office/powerpoint/2010/main" val="10847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a:xfrm>
            <a:off x="628650" y="365126"/>
            <a:ext cx="7886700" cy="1003299"/>
          </a:xfrm>
          <a:solidFill>
            <a:schemeClr val="accent1"/>
          </a:solidFill>
        </p:spPr>
        <p:txBody>
          <a:bodyPr/>
          <a:lstStyle/>
          <a:p>
            <a:r>
              <a:rPr lang="en-US" i="1">
                <a:solidFill>
                  <a:schemeClr val="tx1"/>
                </a:solidFill>
              </a:rPr>
              <a:t>Think – Write  - Pair - Share</a:t>
            </a:r>
            <a:endParaRPr lang="en-US">
              <a:solidFill>
                <a:schemeClr val="tx1"/>
              </a:solidFill>
            </a:endParaRPr>
          </a:p>
        </p:txBody>
      </p:sp>
      <p:sp>
        <p:nvSpPr>
          <p:cNvPr id="5" name="Content Placeholder 4"/>
          <p:cNvSpPr>
            <a:spLocks noGrp="1"/>
          </p:cNvSpPr>
          <p:nvPr>
            <p:ph idx="1"/>
          </p:nvPr>
        </p:nvSpPr>
        <p:spPr/>
        <p:txBody>
          <a:bodyPr>
            <a:normAutofit lnSpcReduction="10000"/>
          </a:bodyPr>
          <a:lstStyle/>
          <a:p>
            <a:pPr marL="0" indent="0">
              <a:lnSpc>
                <a:spcPct val="150000"/>
              </a:lnSpc>
              <a:spcBef>
                <a:spcPts val="0"/>
              </a:spcBef>
              <a:buNone/>
            </a:pPr>
            <a:r>
              <a:rPr lang="en-US">
                <a:solidFill>
                  <a:schemeClr val="tx1">
                    <a:lumMod val="95000"/>
                  </a:schemeClr>
                </a:solidFill>
              </a:rPr>
              <a:t>The teacher poses a problem </a:t>
            </a:r>
          </a:p>
          <a:p>
            <a:pPr marL="0" indent="0">
              <a:lnSpc>
                <a:spcPct val="150000"/>
              </a:lnSpc>
              <a:spcBef>
                <a:spcPts val="0"/>
              </a:spcBef>
              <a:buNone/>
            </a:pPr>
            <a:r>
              <a:rPr lang="en-US">
                <a:solidFill>
                  <a:schemeClr val="tx1">
                    <a:lumMod val="95000"/>
                  </a:schemeClr>
                </a:solidFill>
              </a:rPr>
              <a:t>or presents a topic.  Students </a:t>
            </a:r>
          </a:p>
          <a:p>
            <a:pPr marL="0" indent="0">
              <a:lnSpc>
                <a:spcPct val="150000"/>
              </a:lnSpc>
              <a:spcBef>
                <a:spcPts val="0"/>
              </a:spcBef>
              <a:buNone/>
            </a:pPr>
            <a:r>
              <a:rPr lang="en-US">
                <a:solidFill>
                  <a:schemeClr val="tx1">
                    <a:lumMod val="95000"/>
                  </a:schemeClr>
                </a:solidFill>
              </a:rPr>
              <a:t>are given time to think and may be</a:t>
            </a:r>
          </a:p>
          <a:p>
            <a:pPr marL="0" indent="0">
              <a:lnSpc>
                <a:spcPct val="150000"/>
              </a:lnSpc>
              <a:spcBef>
                <a:spcPts val="0"/>
              </a:spcBef>
              <a:buNone/>
            </a:pPr>
            <a:r>
              <a:rPr lang="en-US">
                <a:solidFill>
                  <a:schemeClr val="tx1">
                    <a:lumMod val="95000"/>
                  </a:schemeClr>
                </a:solidFill>
              </a:rPr>
              <a:t>asked to jot down their thoughts or asked to respond individually using</a:t>
            </a:r>
            <a:r>
              <a:rPr lang="en-US" i="1">
                <a:solidFill>
                  <a:schemeClr val="tx1">
                    <a:lumMod val="95000"/>
                  </a:schemeClr>
                </a:solidFill>
              </a:rPr>
              <a:t> </a:t>
            </a:r>
            <a:r>
              <a:rPr lang="en-US">
                <a:solidFill>
                  <a:schemeClr val="tx1">
                    <a:lumMod val="95000"/>
                  </a:schemeClr>
                </a:solidFill>
              </a:rPr>
              <a:t>tools such as </a:t>
            </a:r>
            <a:r>
              <a:rPr lang="en-US" i="1">
                <a:solidFill>
                  <a:schemeClr val="tx1">
                    <a:lumMod val="95000"/>
                  </a:schemeClr>
                </a:solidFill>
              </a:rPr>
              <a:t>polleverywhere</a:t>
            </a:r>
            <a:r>
              <a:rPr lang="en-US">
                <a:solidFill>
                  <a:schemeClr val="tx1">
                    <a:lumMod val="95000"/>
                  </a:schemeClr>
                </a:solidFill>
              </a:rPr>
              <a:t>. They then pair with another student to discuss the topic or compare responses.  Finally, they share their thoughts with the whole class.</a:t>
            </a:r>
          </a:p>
          <a:p>
            <a:endParaRPr lang="en-US"/>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701331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a:xfrm>
            <a:off x="678426" y="365127"/>
            <a:ext cx="7836924" cy="827086"/>
          </a:xfrm>
          <a:solidFill>
            <a:schemeClr val="accent1"/>
          </a:solidFill>
        </p:spPr>
        <p:txBody>
          <a:bodyPr/>
          <a:lstStyle/>
          <a:p>
            <a:r>
              <a:rPr lang="en-US" i="1" dirty="0">
                <a:solidFill>
                  <a:schemeClr val="tx1"/>
                </a:solidFill>
              </a:rPr>
              <a:t>Numbered Heads Together</a:t>
            </a:r>
            <a:endParaRPr lang="en-US" dirty="0">
              <a:solidFill>
                <a:schemeClr val="tx1"/>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dirty="0">
                <a:solidFill>
                  <a:schemeClr val="tx1">
                    <a:lumMod val="95000"/>
                  </a:schemeClr>
                </a:solidFill>
              </a:rPr>
              <a:t>Directions:  Students assemble into </a:t>
            </a:r>
          </a:p>
          <a:p>
            <a:pPr marL="0" indent="0">
              <a:lnSpc>
                <a:spcPct val="150000"/>
              </a:lnSpc>
              <a:spcBef>
                <a:spcPts val="0"/>
              </a:spcBef>
              <a:buNone/>
            </a:pPr>
            <a:r>
              <a:rPr lang="en-US" dirty="0">
                <a:solidFill>
                  <a:schemeClr val="tx1">
                    <a:lumMod val="95000"/>
                  </a:schemeClr>
                </a:solidFill>
              </a:rPr>
              <a:t>groups and number off.  The teacher </a:t>
            </a:r>
          </a:p>
          <a:p>
            <a:pPr marL="0" indent="0">
              <a:lnSpc>
                <a:spcPct val="150000"/>
              </a:lnSpc>
              <a:spcBef>
                <a:spcPts val="0"/>
              </a:spcBef>
              <a:buNone/>
            </a:pPr>
            <a:r>
              <a:rPr lang="en-US" dirty="0">
                <a:solidFill>
                  <a:schemeClr val="tx1">
                    <a:lumMod val="95000"/>
                  </a:schemeClr>
                </a:solidFill>
              </a:rPr>
              <a:t>asks a question and tells the groups to </a:t>
            </a:r>
          </a:p>
          <a:p>
            <a:pPr marL="0" indent="0">
              <a:lnSpc>
                <a:spcPct val="150000"/>
              </a:lnSpc>
              <a:spcBef>
                <a:spcPts val="0"/>
              </a:spcBef>
              <a:buNone/>
            </a:pPr>
            <a:r>
              <a:rPr lang="en-US" dirty="0">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dirty="0"/>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2212165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11" descr="coop learning images_2.jpg"/>
          <p:cNvPicPr>
            <a:picLocks noChangeAspect="1"/>
          </p:cNvPicPr>
          <p:nvPr/>
        </p:nvPicPr>
        <p:blipFill>
          <a:blip r:embed="rId3"/>
          <a:srcRect/>
          <a:stretch>
            <a:fillRect/>
          </a:stretch>
        </p:blipFill>
        <p:spPr bwMode="auto">
          <a:xfrm>
            <a:off x="3667919" y="2209800"/>
            <a:ext cx="1498600" cy="3419475"/>
          </a:xfrm>
          <a:prstGeom prst="rect">
            <a:avLst/>
          </a:prstGeom>
          <a:noFill/>
          <a:ln w="9525">
            <a:noFill/>
            <a:miter lim="800000"/>
            <a:headEnd/>
            <a:tailEnd/>
          </a:ln>
        </p:spPr>
      </p:pic>
      <p:pic>
        <p:nvPicPr>
          <p:cNvPr id="67589" name="Picture 12" descr="coop learning images_3.jpg"/>
          <p:cNvPicPr>
            <a:picLocks noChangeAspect="1"/>
          </p:cNvPicPr>
          <p:nvPr/>
        </p:nvPicPr>
        <p:blipFill>
          <a:blip r:embed="rId4"/>
          <a:srcRect/>
          <a:stretch>
            <a:fillRect/>
          </a:stretch>
        </p:blipFill>
        <p:spPr bwMode="auto">
          <a:xfrm>
            <a:off x="533400" y="2514600"/>
            <a:ext cx="2378075" cy="2378075"/>
          </a:xfrm>
          <a:prstGeom prst="rect">
            <a:avLst/>
          </a:prstGeom>
          <a:noFill/>
          <a:ln w="9525">
            <a:noFill/>
            <a:miter lim="800000"/>
            <a:headEnd/>
            <a:tailEnd/>
          </a:ln>
        </p:spPr>
      </p:pic>
      <p:pic>
        <p:nvPicPr>
          <p:cNvPr id="67590" name="Picture 14" descr="4 corners.jpg"/>
          <p:cNvPicPr>
            <a:picLocks noChangeAspect="1"/>
          </p:cNvPicPr>
          <p:nvPr/>
        </p:nvPicPr>
        <p:blipFill>
          <a:blip r:embed="rId5"/>
          <a:srcRect/>
          <a:stretch>
            <a:fillRect/>
          </a:stretch>
        </p:blipFill>
        <p:spPr bwMode="auto">
          <a:xfrm>
            <a:off x="6003925" y="2438400"/>
            <a:ext cx="2378075" cy="2378075"/>
          </a:xfrm>
          <a:prstGeom prst="rect">
            <a:avLst/>
          </a:prstGeom>
          <a:noFill/>
          <a:ln w="9525">
            <a:noFill/>
            <a:miter lim="800000"/>
            <a:headEnd/>
            <a:tailEnd/>
          </a:ln>
        </p:spPr>
      </p:pic>
      <p:sp>
        <p:nvSpPr>
          <p:cNvPr id="67591" name="TextBox 18"/>
          <p:cNvSpPr txBox="1">
            <a:spLocks noChangeArrowheads="1"/>
          </p:cNvSpPr>
          <p:nvPr/>
        </p:nvSpPr>
        <p:spPr bwMode="auto">
          <a:xfrm>
            <a:off x="6019800" y="2514600"/>
            <a:ext cx="330540"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A</a:t>
            </a:r>
          </a:p>
        </p:txBody>
      </p:sp>
      <p:sp>
        <p:nvSpPr>
          <p:cNvPr id="67592" name="TextBox 19"/>
          <p:cNvSpPr txBox="1">
            <a:spLocks noChangeArrowheads="1"/>
          </p:cNvSpPr>
          <p:nvPr/>
        </p:nvSpPr>
        <p:spPr bwMode="auto">
          <a:xfrm>
            <a:off x="7912100" y="25146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B</a:t>
            </a:r>
          </a:p>
        </p:txBody>
      </p:sp>
      <p:sp>
        <p:nvSpPr>
          <p:cNvPr id="67594" name="TextBox 21"/>
          <p:cNvSpPr txBox="1">
            <a:spLocks noChangeArrowheads="1"/>
          </p:cNvSpPr>
          <p:nvPr/>
        </p:nvSpPr>
        <p:spPr bwMode="auto">
          <a:xfrm>
            <a:off x="6019800" y="41910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C</a:t>
            </a:r>
          </a:p>
        </p:txBody>
      </p:sp>
      <p:sp>
        <p:nvSpPr>
          <p:cNvPr id="67595" name="TextBox 22"/>
          <p:cNvSpPr txBox="1">
            <a:spLocks noChangeArrowheads="1"/>
          </p:cNvSpPr>
          <p:nvPr/>
        </p:nvSpPr>
        <p:spPr bwMode="auto">
          <a:xfrm>
            <a:off x="7924800" y="4191000"/>
            <a:ext cx="340158"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D</a:t>
            </a:r>
          </a:p>
        </p:txBody>
      </p:sp>
      <p:sp>
        <p:nvSpPr>
          <p:cNvPr id="67596" name="TextBox 23"/>
          <p:cNvSpPr txBox="1">
            <a:spLocks noChangeArrowheads="1"/>
          </p:cNvSpPr>
          <p:nvPr/>
        </p:nvSpPr>
        <p:spPr bwMode="auto">
          <a:xfrm>
            <a:off x="414886" y="5257800"/>
            <a:ext cx="2613516" cy="461665"/>
          </a:xfrm>
          <a:prstGeom prst="rect">
            <a:avLst/>
          </a:prstGeom>
          <a:noFill/>
          <a:ln w="9525">
            <a:noFill/>
            <a:miter lim="800000"/>
            <a:headEnd/>
            <a:tailEnd/>
          </a:ln>
        </p:spPr>
        <p:txBody>
          <a:bodyPr wrap="none">
            <a:prstTxWarp prst="textNoShape">
              <a:avLst/>
            </a:prstTxWarp>
            <a:spAutoFit/>
          </a:bodyPr>
          <a:lstStyle/>
          <a:p>
            <a:pPr algn="ctr"/>
            <a:r>
              <a:rPr lang="en-US"/>
              <a:t>Inner/Outer Circle</a:t>
            </a:r>
          </a:p>
        </p:txBody>
      </p:sp>
      <p:sp>
        <p:nvSpPr>
          <p:cNvPr id="67597" name="TextBox 25"/>
          <p:cNvSpPr txBox="1">
            <a:spLocks noChangeArrowheads="1"/>
          </p:cNvSpPr>
          <p:nvPr/>
        </p:nvSpPr>
        <p:spPr bwMode="auto">
          <a:xfrm>
            <a:off x="3324162" y="5954713"/>
            <a:ext cx="2186115" cy="461665"/>
          </a:xfrm>
          <a:prstGeom prst="rect">
            <a:avLst/>
          </a:prstGeom>
          <a:noFill/>
          <a:ln w="9525">
            <a:noFill/>
            <a:miter lim="800000"/>
            <a:headEnd/>
            <a:tailEnd/>
          </a:ln>
        </p:spPr>
        <p:txBody>
          <a:bodyPr wrap="none">
            <a:prstTxWarp prst="textNoShape">
              <a:avLst/>
            </a:prstTxWarp>
            <a:spAutoFit/>
          </a:bodyPr>
          <a:lstStyle/>
          <a:p>
            <a:pPr algn="ctr"/>
            <a:r>
              <a:rPr lang="en-US"/>
              <a:t>Rotating Rows</a:t>
            </a:r>
          </a:p>
        </p:txBody>
      </p:sp>
      <p:sp>
        <p:nvSpPr>
          <p:cNvPr id="67598" name="TextBox 26"/>
          <p:cNvSpPr txBox="1">
            <a:spLocks noChangeArrowheads="1"/>
          </p:cNvSpPr>
          <p:nvPr/>
        </p:nvSpPr>
        <p:spPr bwMode="auto">
          <a:xfrm>
            <a:off x="6194131" y="5257800"/>
            <a:ext cx="1997662" cy="461665"/>
          </a:xfrm>
          <a:prstGeom prst="rect">
            <a:avLst/>
          </a:prstGeom>
          <a:noFill/>
          <a:ln w="9525">
            <a:noFill/>
            <a:miter lim="800000"/>
            <a:headEnd/>
            <a:tailEnd/>
          </a:ln>
        </p:spPr>
        <p:txBody>
          <a:bodyPr wrap="none">
            <a:prstTxWarp prst="textNoShape">
              <a:avLst/>
            </a:prstTxWarp>
            <a:spAutoFit/>
          </a:bodyPr>
          <a:lstStyle/>
          <a:p>
            <a:pPr algn="ctr"/>
            <a:r>
              <a:rPr lang="en-US"/>
              <a:t>Four Corners</a:t>
            </a:r>
          </a:p>
        </p:txBody>
      </p:sp>
      <p:sp>
        <p:nvSpPr>
          <p:cNvPr id="4" name="Title 3"/>
          <p:cNvSpPr>
            <a:spLocks noGrp="1"/>
          </p:cNvSpPr>
          <p:nvPr>
            <p:ph type="title"/>
          </p:nvPr>
        </p:nvSpPr>
        <p:spPr>
          <a:xfrm>
            <a:off x="678426" y="365126"/>
            <a:ext cx="7836924" cy="1050719"/>
          </a:xfrm>
          <a:solidFill>
            <a:schemeClr val="accent1"/>
          </a:solidFill>
        </p:spPr>
        <p:txBody>
          <a:bodyPr/>
          <a:lstStyle/>
          <a:p>
            <a:pPr algn="ctr"/>
            <a:r>
              <a:rPr lang="en-US" i="1" dirty="0">
                <a:solidFill>
                  <a:schemeClr val="tx1"/>
                </a:solidFill>
              </a:rPr>
              <a:t>Working with Random Partners</a:t>
            </a:r>
            <a:endParaRPr lang="en-US" dirty="0">
              <a:solidFill>
                <a:schemeClr val="tx1"/>
              </a:solidFill>
            </a:endParaRPr>
          </a:p>
        </p:txBody>
      </p:sp>
      <p:sp>
        <p:nvSpPr>
          <p:cNvPr id="2" name="Footer Placeholder 1"/>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185205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5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5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5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p:bldP spid="67592" grpId="0"/>
      <p:bldP spid="67594" grpId="0"/>
      <p:bldP spid="67595" grpId="0"/>
      <p:bldP spid="67597" grpId="0"/>
      <p:bldP spid="675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ChangeArrowheads="1"/>
          </p:cNvSpPr>
          <p:nvPr>
            <p:ph type="title"/>
          </p:nvPr>
        </p:nvSpPr>
        <p:spPr>
          <a:xfrm>
            <a:off x="533400" y="56356"/>
            <a:ext cx="7886700" cy="1325563"/>
          </a:xfrm>
        </p:spPr>
        <p:txBody>
          <a:bodyPr/>
          <a:lstStyle/>
          <a:p>
            <a:r>
              <a:rPr lang="en-US" sz="3800"/>
              <a:t>Tear Sheet Vocabulary</a:t>
            </a:r>
          </a:p>
        </p:txBody>
      </p:sp>
      <p:pic>
        <p:nvPicPr>
          <p:cNvPr id="391171" name="Picture 3" descr="68BFF-bank-robber"/>
          <p:cNvPicPr>
            <a:picLocks noChangeAspect="1" noChangeArrowheads="1"/>
          </p:cNvPicPr>
          <p:nvPr/>
        </p:nvPicPr>
        <p:blipFill>
          <a:blip r:embed="rId3"/>
          <a:srcRect/>
          <a:stretch>
            <a:fillRect/>
          </a:stretch>
        </p:blipFill>
        <p:spPr bwMode="auto">
          <a:xfrm>
            <a:off x="3581400" y="1295400"/>
            <a:ext cx="1379538" cy="1579563"/>
          </a:xfrm>
          <a:prstGeom prst="rect">
            <a:avLst/>
          </a:prstGeom>
          <a:noFill/>
        </p:spPr>
      </p:pic>
      <p:pic>
        <p:nvPicPr>
          <p:cNvPr id="391172" name="Picture 4" descr="a-new-heaven-and-a-new-earth"/>
          <p:cNvPicPr>
            <a:picLocks noChangeAspect="1" noChangeArrowheads="1"/>
          </p:cNvPicPr>
          <p:nvPr/>
        </p:nvPicPr>
        <p:blipFill>
          <a:blip r:embed="rId4"/>
          <a:srcRect/>
          <a:stretch>
            <a:fillRect/>
          </a:stretch>
        </p:blipFill>
        <p:spPr bwMode="auto">
          <a:xfrm>
            <a:off x="533400" y="1143000"/>
            <a:ext cx="1819275" cy="1287463"/>
          </a:xfrm>
          <a:prstGeom prst="rect">
            <a:avLst/>
          </a:prstGeom>
          <a:noFill/>
        </p:spPr>
      </p:pic>
      <p:pic>
        <p:nvPicPr>
          <p:cNvPr id="391173" name="Picture 5" descr="aztec-gods-2"/>
          <p:cNvPicPr>
            <a:picLocks noChangeAspect="1" noChangeArrowheads="1"/>
          </p:cNvPicPr>
          <p:nvPr/>
        </p:nvPicPr>
        <p:blipFill>
          <a:blip r:embed="rId5"/>
          <a:srcRect/>
          <a:stretch>
            <a:fillRect/>
          </a:stretch>
        </p:blipFill>
        <p:spPr bwMode="auto">
          <a:xfrm>
            <a:off x="1905000" y="2971800"/>
            <a:ext cx="3638550" cy="1252538"/>
          </a:xfrm>
          <a:prstGeom prst="rect">
            <a:avLst/>
          </a:prstGeom>
          <a:noFill/>
        </p:spPr>
      </p:pic>
      <p:pic>
        <p:nvPicPr>
          <p:cNvPr id="391174" name="Picture 6" descr="cocoa_plant"/>
          <p:cNvPicPr>
            <a:picLocks noChangeAspect="1" noChangeArrowheads="1"/>
          </p:cNvPicPr>
          <p:nvPr/>
        </p:nvPicPr>
        <p:blipFill>
          <a:blip r:embed="rId6"/>
          <a:srcRect/>
          <a:stretch>
            <a:fillRect/>
          </a:stretch>
        </p:blipFill>
        <p:spPr bwMode="auto">
          <a:xfrm>
            <a:off x="6477000" y="1295400"/>
            <a:ext cx="2330450" cy="1546225"/>
          </a:xfrm>
          <a:prstGeom prst="rect">
            <a:avLst/>
          </a:prstGeom>
          <a:noFill/>
        </p:spPr>
      </p:pic>
      <p:pic>
        <p:nvPicPr>
          <p:cNvPr id="391175" name="Picture 7" descr="Creamy-Hot-Chocolate_413"/>
          <p:cNvPicPr>
            <a:picLocks noChangeAspect="1" noChangeArrowheads="1"/>
          </p:cNvPicPr>
          <p:nvPr/>
        </p:nvPicPr>
        <p:blipFill>
          <a:blip r:embed="rId7"/>
          <a:srcRect/>
          <a:stretch>
            <a:fillRect/>
          </a:stretch>
        </p:blipFill>
        <p:spPr bwMode="auto">
          <a:xfrm>
            <a:off x="4953000" y="4800600"/>
            <a:ext cx="1600200" cy="1600200"/>
          </a:xfrm>
          <a:prstGeom prst="rect">
            <a:avLst/>
          </a:prstGeom>
          <a:noFill/>
        </p:spPr>
      </p:pic>
      <p:pic>
        <p:nvPicPr>
          <p:cNvPr id="391176" name="Picture 8" descr="EarthBlueMarbleWestTerra"/>
          <p:cNvPicPr>
            <a:picLocks noChangeAspect="1" noChangeArrowheads="1"/>
          </p:cNvPicPr>
          <p:nvPr/>
        </p:nvPicPr>
        <p:blipFill>
          <a:blip r:embed="rId8"/>
          <a:srcRect/>
          <a:stretch>
            <a:fillRect/>
          </a:stretch>
        </p:blipFill>
        <p:spPr bwMode="auto">
          <a:xfrm>
            <a:off x="2286000" y="4495800"/>
            <a:ext cx="1901825" cy="1901825"/>
          </a:xfrm>
          <a:prstGeom prst="rect">
            <a:avLst/>
          </a:prstGeom>
          <a:noFill/>
        </p:spPr>
      </p:pic>
      <p:pic>
        <p:nvPicPr>
          <p:cNvPr id="391177" name="Picture 9" descr="HY0020"/>
          <p:cNvPicPr>
            <a:picLocks noChangeAspect="1" noChangeArrowheads="1"/>
          </p:cNvPicPr>
          <p:nvPr/>
        </p:nvPicPr>
        <p:blipFill>
          <a:blip r:embed="rId9"/>
          <a:srcRect/>
          <a:stretch>
            <a:fillRect/>
          </a:stretch>
        </p:blipFill>
        <p:spPr bwMode="auto">
          <a:xfrm>
            <a:off x="228600" y="4648200"/>
            <a:ext cx="1408113" cy="1516063"/>
          </a:xfrm>
          <a:prstGeom prst="rect">
            <a:avLst/>
          </a:prstGeom>
          <a:noFill/>
        </p:spPr>
      </p:pic>
      <p:pic>
        <p:nvPicPr>
          <p:cNvPr id="391178" name="Picture 10" descr="img_cocoa beans2"/>
          <p:cNvPicPr>
            <a:picLocks noChangeAspect="1" noChangeArrowheads="1"/>
          </p:cNvPicPr>
          <p:nvPr/>
        </p:nvPicPr>
        <p:blipFill>
          <a:blip r:embed="rId10"/>
          <a:srcRect/>
          <a:stretch>
            <a:fillRect/>
          </a:stretch>
        </p:blipFill>
        <p:spPr bwMode="auto">
          <a:xfrm>
            <a:off x="5638800" y="2514600"/>
            <a:ext cx="1763713" cy="2293938"/>
          </a:xfrm>
          <a:prstGeom prst="rect">
            <a:avLst/>
          </a:prstGeom>
          <a:noFill/>
        </p:spPr>
      </p:pic>
      <p:pic>
        <p:nvPicPr>
          <p:cNvPr id="391179" name="Picture 11" descr="sunstone"/>
          <p:cNvPicPr>
            <a:picLocks noChangeAspect="1" noChangeArrowheads="1"/>
          </p:cNvPicPr>
          <p:nvPr/>
        </p:nvPicPr>
        <p:blipFill>
          <a:blip r:embed="rId11"/>
          <a:srcRect/>
          <a:stretch>
            <a:fillRect/>
          </a:stretch>
        </p:blipFill>
        <p:spPr bwMode="auto">
          <a:xfrm>
            <a:off x="228600" y="2679700"/>
            <a:ext cx="1498600" cy="1498600"/>
          </a:xfrm>
          <a:prstGeom prst="rect">
            <a:avLst/>
          </a:prstGeom>
          <a:noFill/>
        </p:spPr>
      </p:pic>
      <p:pic>
        <p:nvPicPr>
          <p:cNvPr id="391180" name="Picture 12" descr="Chocolate-Candy-Assortment-Photographic-Print-C12702665"/>
          <p:cNvPicPr>
            <a:picLocks noChangeAspect="1" noChangeArrowheads="1"/>
          </p:cNvPicPr>
          <p:nvPr/>
        </p:nvPicPr>
        <p:blipFill>
          <a:blip r:embed="rId12"/>
          <a:srcRect/>
          <a:stretch>
            <a:fillRect/>
          </a:stretch>
        </p:blipFill>
        <p:spPr bwMode="auto">
          <a:xfrm>
            <a:off x="7467600" y="4038600"/>
            <a:ext cx="1425575" cy="1903413"/>
          </a:xfrm>
          <a:prstGeom prst="rect">
            <a:avLst/>
          </a:prstGeom>
          <a:noFill/>
        </p:spPr>
      </p:pic>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5035437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122"/>
            <a:ext cx="8229600" cy="1066800"/>
          </a:xfrm>
        </p:spPr>
        <p:txBody>
          <a:bodyPr/>
          <a:lstStyle/>
          <a:p>
            <a:pPr algn="ctr"/>
            <a:r>
              <a:rPr lang="en-US" sz="4400"/>
              <a:t>El Chocolate</a:t>
            </a:r>
          </a:p>
        </p:txBody>
      </p:sp>
      <p:sp>
        <p:nvSpPr>
          <p:cNvPr id="3" name="Content Placeholder 2"/>
          <p:cNvSpPr>
            <a:spLocks noGrp="1"/>
          </p:cNvSpPr>
          <p:nvPr>
            <p:ph idx="1"/>
          </p:nvPr>
        </p:nvSpPr>
        <p:spPr>
          <a:xfrm>
            <a:off x="734325" y="1207922"/>
            <a:ext cx="7675350" cy="4351338"/>
          </a:xfrm>
        </p:spPr>
        <p:txBody>
          <a:bodyPr>
            <a:noAutofit/>
          </a:bodyPr>
          <a:lstStyle/>
          <a:p>
            <a:pPr marL="0" indent="0">
              <a:buNone/>
            </a:pPr>
            <a:r>
              <a:rPr lang="en-US" sz="3200">
                <a:solidFill>
                  <a:schemeClr val="tx1"/>
                </a:solidFill>
              </a:rPr>
              <a:t>Desde el principio se consideraba el chocolate un regalo de los dioses.  Los aztecas tenían un mito acerca de su origen divino.  Según la leyenda, un dios vino a la tierra y trajo una planta de cacao robada del paraíso.  Les enseñó a los indios a hacer el chocolate de las semillas.  Los indios las tostaron y las molieron para hacer una bebida sabrosa.  Los ostros dioses castigaron al dios ladrón por lo que hizo:  les reveló el secreto suyo.</a:t>
            </a:r>
          </a:p>
          <a:p>
            <a:endParaRPr lang="en-US" sz="3200">
              <a:solidFill>
                <a:schemeClr val="tx1"/>
              </a:solidFill>
            </a:endParaRPr>
          </a:p>
        </p:txBody>
      </p:sp>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6668706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itle 1"/>
          <p:cNvSpPr>
            <a:spLocks noGrp="1"/>
          </p:cNvSpPr>
          <p:nvPr>
            <p:ph type="title"/>
          </p:nvPr>
        </p:nvSpPr>
        <p:spPr/>
        <p:txBody>
          <a:bodyPr/>
          <a:lstStyle/>
          <a:p>
            <a:r>
              <a:rPr lang="en-US" sz="4400">
                <a:ea typeface="ＭＳ Ｐゴシック" pitchFamily="-112" charset="-128"/>
                <a:cs typeface="ＭＳ Ｐゴシック" pitchFamily="-112" charset="-128"/>
              </a:rPr>
              <a:t>El Chocolate</a:t>
            </a:r>
          </a:p>
        </p:txBody>
      </p:sp>
      <p:sp>
        <p:nvSpPr>
          <p:cNvPr id="278531" name="Content Placeholder 2"/>
          <p:cNvSpPr>
            <a:spLocks noGrp="1"/>
          </p:cNvSpPr>
          <p:nvPr>
            <p:ph idx="4294967295"/>
          </p:nvPr>
        </p:nvSpPr>
        <p:spPr>
          <a:xfrm>
            <a:off x="609600" y="1719340"/>
            <a:ext cx="8229600" cy="4324350"/>
          </a:xfrm>
        </p:spPr>
        <p:txBody>
          <a:bodyPr>
            <a:normAutofit/>
          </a:bodyPr>
          <a:lstStyle/>
          <a:p>
            <a:pPr marL="0" indent="0">
              <a:buFont typeface="Georgia" pitchFamily="-112" charset="0"/>
              <a:buNone/>
            </a:pPr>
            <a:r>
              <a:rPr lang="en-US" sz="3200">
                <a:solidFill>
                  <a:schemeClr val="tx1"/>
                </a:solidFill>
                <a:ea typeface="ＭＳ Ｐゴシック" pitchFamily="-112" charset="-128"/>
                <a:cs typeface="ＭＳ Ｐゴシック" pitchFamily="-112" charset="-128"/>
              </a:rPr>
              <a:t>From the beginning the chocolate was considered a gift from the gods. The Aztecs had a myth about its divine origin. According to legend, a god came to earth and brought a cacao plant stolen from paradise. He taught the Indians to make chocolate from the seeds. The Indians roasted and ground the seeds to make a tasty beverage. The other gods punished the robber god because he had revealed the secret. </a:t>
            </a:r>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3776591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Shape 410" descr="images-4.jpg"/>
          <p:cNvPicPr preferRelativeResize="0"/>
          <p:nvPr/>
        </p:nvPicPr>
        <p:blipFill>
          <a:blip r:embed="rId2">
            <a:alphaModFix/>
          </a:blip>
          <a:stretch>
            <a:fillRect/>
          </a:stretch>
        </p:blipFill>
        <p:spPr>
          <a:xfrm>
            <a:off x="544104" y="4056145"/>
            <a:ext cx="2862249" cy="2116524"/>
          </a:xfrm>
          <a:prstGeom prst="rect">
            <a:avLst/>
          </a:prstGeom>
          <a:noFill/>
          <a:ln>
            <a:noFill/>
          </a:ln>
        </p:spPr>
      </p:pic>
      <p:pic>
        <p:nvPicPr>
          <p:cNvPr id="6" name="Shape 419" descr="images-1.jpg"/>
          <p:cNvPicPr preferRelativeResize="0"/>
          <p:nvPr/>
        </p:nvPicPr>
        <p:blipFill>
          <a:blip r:embed="rId3">
            <a:alphaModFix/>
          </a:blip>
          <a:stretch>
            <a:fillRect/>
          </a:stretch>
        </p:blipFill>
        <p:spPr>
          <a:xfrm>
            <a:off x="544104" y="1955889"/>
            <a:ext cx="2686050" cy="1704975"/>
          </a:xfrm>
          <a:prstGeom prst="rect">
            <a:avLst/>
          </a:prstGeom>
          <a:noFill/>
          <a:ln>
            <a:noFill/>
          </a:ln>
        </p:spPr>
      </p:pic>
      <p:pic>
        <p:nvPicPr>
          <p:cNvPr id="7" name="Shape 491"/>
          <p:cNvPicPr preferRelativeResize="0"/>
          <p:nvPr/>
        </p:nvPicPr>
        <p:blipFill>
          <a:blip r:embed="rId4">
            <a:alphaModFix/>
          </a:blip>
          <a:stretch>
            <a:fillRect/>
          </a:stretch>
        </p:blipFill>
        <p:spPr>
          <a:xfrm>
            <a:off x="6226577" y="4350338"/>
            <a:ext cx="2502149" cy="1599500"/>
          </a:xfrm>
          <a:prstGeom prst="rect">
            <a:avLst/>
          </a:prstGeom>
          <a:noFill/>
          <a:ln>
            <a:noFill/>
          </a:ln>
        </p:spPr>
      </p:pic>
      <p:pic>
        <p:nvPicPr>
          <p:cNvPr id="9" name="Shape 571" descr="Image result for spider monkey"/>
          <p:cNvPicPr preferRelativeResize="0"/>
          <p:nvPr/>
        </p:nvPicPr>
        <p:blipFill>
          <a:blip r:embed="rId5">
            <a:alphaModFix/>
          </a:blip>
          <a:stretch>
            <a:fillRect/>
          </a:stretch>
        </p:blipFill>
        <p:spPr>
          <a:xfrm>
            <a:off x="3926100" y="3926065"/>
            <a:ext cx="1775366" cy="2412525"/>
          </a:xfrm>
          <a:prstGeom prst="rect">
            <a:avLst/>
          </a:prstGeom>
          <a:noFill/>
          <a:ln>
            <a:noFill/>
          </a:ln>
        </p:spPr>
      </p:pic>
      <p:sp>
        <p:nvSpPr>
          <p:cNvPr id="11" name="Title 1"/>
          <p:cNvSpPr>
            <a:spLocks noGrp="1"/>
          </p:cNvSpPr>
          <p:nvPr>
            <p:ph type="title"/>
          </p:nvPr>
        </p:nvSpPr>
        <p:spPr>
          <a:xfrm>
            <a:off x="628650" y="365126"/>
            <a:ext cx="7886700" cy="1325563"/>
          </a:xfrm>
        </p:spPr>
        <p:txBody>
          <a:bodyPr/>
          <a:lstStyle/>
          <a:p>
            <a:r>
              <a:rPr lang="en-US"/>
              <a:t>Tear Sheet Vocabulary Ideas</a:t>
            </a:r>
          </a:p>
        </p:txBody>
      </p:sp>
      <p:pic>
        <p:nvPicPr>
          <p:cNvPr id="12" name="Shape 558" descr="Image result for image of hierve el agua"/>
          <p:cNvPicPr preferRelativeResize="0"/>
          <p:nvPr/>
        </p:nvPicPr>
        <p:blipFill>
          <a:blip r:embed="rId6">
            <a:alphaModFix/>
          </a:blip>
          <a:stretch>
            <a:fillRect/>
          </a:stretch>
        </p:blipFill>
        <p:spPr>
          <a:xfrm>
            <a:off x="3472799" y="2038053"/>
            <a:ext cx="2331832" cy="1540648"/>
          </a:xfrm>
          <a:prstGeom prst="rect">
            <a:avLst/>
          </a:prstGeom>
          <a:noFill/>
          <a:ln>
            <a:noFill/>
          </a:ln>
        </p:spPr>
      </p:pic>
      <p:pic>
        <p:nvPicPr>
          <p:cNvPr id="13" name="Shape 588" descr="Image result for image of a tapir" title="http://animals.sandiegozoo.org/animals/tapir"/>
          <p:cNvPicPr preferRelativeResize="0"/>
          <p:nvPr/>
        </p:nvPicPr>
        <p:blipFill>
          <a:blip r:embed="rId7">
            <a:alphaModFix/>
          </a:blip>
          <a:stretch>
            <a:fillRect/>
          </a:stretch>
        </p:blipFill>
        <p:spPr>
          <a:xfrm>
            <a:off x="6047277" y="2201804"/>
            <a:ext cx="2860750" cy="1854341"/>
          </a:xfrm>
          <a:prstGeom prst="rect">
            <a:avLst/>
          </a:prstGeom>
          <a:noFill/>
          <a:ln>
            <a:noFill/>
          </a:ln>
        </p:spPr>
      </p:pic>
      <p:sp>
        <p:nvSpPr>
          <p:cNvPr id="14" name="TextBox 13"/>
          <p:cNvSpPr txBox="1"/>
          <p:nvPr/>
        </p:nvSpPr>
        <p:spPr>
          <a:xfrm>
            <a:off x="301458" y="1955889"/>
            <a:ext cx="827496" cy="584775"/>
          </a:xfrm>
          <a:prstGeom prst="rect">
            <a:avLst/>
          </a:prstGeom>
          <a:solidFill>
            <a:schemeClr val="accent1"/>
          </a:solidFill>
        </p:spPr>
        <p:txBody>
          <a:bodyPr wrap="square" rtlCol="0">
            <a:spAutoFit/>
          </a:bodyPr>
          <a:lstStyle/>
          <a:p>
            <a:pPr algn="ctr"/>
            <a:r>
              <a:rPr lang="en-US" sz="3200"/>
              <a:t>1</a:t>
            </a:r>
          </a:p>
        </p:txBody>
      </p:sp>
      <p:sp>
        <p:nvSpPr>
          <p:cNvPr id="15" name="TextBox 14"/>
          <p:cNvSpPr txBox="1"/>
          <p:nvPr/>
        </p:nvSpPr>
        <p:spPr>
          <a:xfrm>
            <a:off x="3397471" y="1854371"/>
            <a:ext cx="827496" cy="584775"/>
          </a:xfrm>
          <a:prstGeom prst="rect">
            <a:avLst/>
          </a:prstGeom>
          <a:solidFill>
            <a:schemeClr val="accent1"/>
          </a:solidFill>
        </p:spPr>
        <p:txBody>
          <a:bodyPr wrap="square" rtlCol="0">
            <a:spAutoFit/>
          </a:bodyPr>
          <a:lstStyle/>
          <a:p>
            <a:pPr algn="ctr"/>
            <a:r>
              <a:rPr lang="en-US" sz="3200"/>
              <a:t>2</a:t>
            </a:r>
          </a:p>
        </p:txBody>
      </p:sp>
      <p:sp>
        <p:nvSpPr>
          <p:cNvPr id="16" name="TextBox 15"/>
          <p:cNvSpPr txBox="1"/>
          <p:nvPr/>
        </p:nvSpPr>
        <p:spPr>
          <a:xfrm>
            <a:off x="214902" y="5753815"/>
            <a:ext cx="827496" cy="584775"/>
          </a:xfrm>
          <a:prstGeom prst="rect">
            <a:avLst/>
          </a:prstGeom>
          <a:solidFill>
            <a:schemeClr val="accent1"/>
          </a:solidFill>
        </p:spPr>
        <p:txBody>
          <a:bodyPr wrap="square" rtlCol="0">
            <a:spAutoFit/>
          </a:bodyPr>
          <a:lstStyle/>
          <a:p>
            <a:pPr algn="ctr"/>
            <a:r>
              <a:rPr lang="en-US" sz="3200"/>
              <a:t>4</a:t>
            </a:r>
          </a:p>
        </p:txBody>
      </p:sp>
      <p:sp>
        <p:nvSpPr>
          <p:cNvPr id="17" name="TextBox 16"/>
          <p:cNvSpPr txBox="1"/>
          <p:nvPr/>
        </p:nvSpPr>
        <p:spPr>
          <a:xfrm>
            <a:off x="-2967667" y="9688781"/>
            <a:ext cx="827496" cy="584775"/>
          </a:xfrm>
          <a:prstGeom prst="rect">
            <a:avLst/>
          </a:prstGeom>
          <a:solidFill>
            <a:schemeClr val="accent1"/>
          </a:solidFill>
        </p:spPr>
        <p:txBody>
          <a:bodyPr wrap="square" rtlCol="0">
            <a:spAutoFit/>
          </a:bodyPr>
          <a:lstStyle/>
          <a:p>
            <a:pPr algn="ctr"/>
            <a:r>
              <a:rPr lang="en-US" sz="3200"/>
              <a:t>4</a:t>
            </a:r>
          </a:p>
        </p:txBody>
      </p:sp>
      <p:sp>
        <p:nvSpPr>
          <p:cNvPr id="18" name="TextBox 17"/>
          <p:cNvSpPr txBox="1"/>
          <p:nvPr/>
        </p:nvSpPr>
        <p:spPr>
          <a:xfrm>
            <a:off x="8054655" y="2038053"/>
            <a:ext cx="827496" cy="584775"/>
          </a:xfrm>
          <a:prstGeom prst="rect">
            <a:avLst/>
          </a:prstGeom>
          <a:solidFill>
            <a:schemeClr val="accent1"/>
          </a:solidFill>
        </p:spPr>
        <p:txBody>
          <a:bodyPr wrap="square" rtlCol="0">
            <a:spAutoFit/>
          </a:bodyPr>
          <a:lstStyle/>
          <a:p>
            <a:pPr algn="ctr"/>
            <a:r>
              <a:rPr lang="en-US" sz="3200"/>
              <a:t>3</a:t>
            </a:r>
          </a:p>
        </p:txBody>
      </p:sp>
      <p:sp>
        <p:nvSpPr>
          <p:cNvPr id="19" name="TextBox 18"/>
          <p:cNvSpPr txBox="1"/>
          <p:nvPr/>
        </p:nvSpPr>
        <p:spPr>
          <a:xfrm>
            <a:off x="4936511" y="5753814"/>
            <a:ext cx="827496" cy="584775"/>
          </a:xfrm>
          <a:prstGeom prst="rect">
            <a:avLst/>
          </a:prstGeom>
          <a:solidFill>
            <a:schemeClr val="accent1"/>
          </a:solidFill>
        </p:spPr>
        <p:txBody>
          <a:bodyPr wrap="square" rtlCol="0">
            <a:spAutoFit/>
          </a:bodyPr>
          <a:lstStyle/>
          <a:p>
            <a:pPr algn="ctr"/>
            <a:r>
              <a:rPr lang="en-US" sz="3200"/>
              <a:t>5</a:t>
            </a:r>
          </a:p>
        </p:txBody>
      </p:sp>
      <p:sp>
        <p:nvSpPr>
          <p:cNvPr id="20" name="TextBox 19"/>
          <p:cNvSpPr txBox="1"/>
          <p:nvPr/>
        </p:nvSpPr>
        <p:spPr>
          <a:xfrm>
            <a:off x="9658120" y="5753813"/>
            <a:ext cx="827496" cy="584775"/>
          </a:xfrm>
          <a:prstGeom prst="rect">
            <a:avLst/>
          </a:prstGeom>
          <a:solidFill>
            <a:schemeClr val="accent1"/>
          </a:solidFill>
        </p:spPr>
        <p:txBody>
          <a:bodyPr wrap="square" rtlCol="0">
            <a:spAutoFit/>
          </a:bodyPr>
          <a:lstStyle/>
          <a:p>
            <a:pPr algn="ctr"/>
            <a:r>
              <a:rPr lang="en-US" sz="3200"/>
              <a:t>5</a:t>
            </a:r>
          </a:p>
        </p:txBody>
      </p:sp>
      <p:sp>
        <p:nvSpPr>
          <p:cNvPr id="21" name="TextBox 20"/>
          <p:cNvSpPr txBox="1"/>
          <p:nvPr/>
        </p:nvSpPr>
        <p:spPr>
          <a:xfrm>
            <a:off x="8101602" y="5753812"/>
            <a:ext cx="827496" cy="584775"/>
          </a:xfrm>
          <a:prstGeom prst="rect">
            <a:avLst/>
          </a:prstGeom>
          <a:solidFill>
            <a:schemeClr val="accent1"/>
          </a:solidFill>
        </p:spPr>
        <p:txBody>
          <a:bodyPr wrap="square" rtlCol="0">
            <a:spAutoFit/>
          </a:bodyPr>
          <a:lstStyle/>
          <a:p>
            <a:pPr algn="ctr"/>
            <a:r>
              <a:rPr lang="en-US" sz="3200"/>
              <a:t>6</a:t>
            </a:r>
          </a:p>
        </p:txBody>
      </p:sp>
    </p:spTree>
    <p:extLst>
      <p:ext uri="{BB962C8B-B14F-4D97-AF65-F5344CB8AC3E}">
        <p14:creationId xmlns:p14="http://schemas.microsoft.com/office/powerpoint/2010/main" val="17057031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733685" cy="835485"/>
          </a:xfrm>
          <a:solidFill>
            <a:schemeClr val="accent1"/>
          </a:solidFill>
        </p:spPr>
        <p:txBody>
          <a:bodyPr/>
          <a:lstStyle/>
          <a:p>
            <a:pPr algn="ctr"/>
            <a:r>
              <a:rPr lang="en-US"/>
              <a:t>Tear Sheet Vocabulary Ideas</a:t>
            </a:r>
          </a:p>
        </p:txBody>
      </p:sp>
      <p:sp>
        <p:nvSpPr>
          <p:cNvPr id="3" name="Content Placeholder 2"/>
          <p:cNvSpPr>
            <a:spLocks noGrp="1"/>
          </p:cNvSpPr>
          <p:nvPr>
            <p:ph idx="1"/>
          </p:nvPr>
        </p:nvSpPr>
        <p:spPr>
          <a:xfrm>
            <a:off x="628650" y="1565736"/>
            <a:ext cx="7886700" cy="4790615"/>
          </a:xfrm>
        </p:spPr>
        <p:txBody>
          <a:bodyPr>
            <a:normAutofit lnSpcReduction="10000"/>
          </a:bodyPr>
          <a:lstStyle/>
          <a:p>
            <a:r>
              <a:rPr lang="en-US"/>
              <a:t>Require silence as students tear the images, tell students to name or whisper to themselves the word or phrase</a:t>
            </a:r>
          </a:p>
          <a:p>
            <a:r>
              <a:rPr lang="en-US"/>
              <a:t>Use larger, colored images for display when checking pattern</a:t>
            </a:r>
          </a:p>
          <a:p>
            <a:r>
              <a:rPr lang="en-US"/>
              <a:t>After students pick up all images in order, have them compare by alternating saying the words with their partner</a:t>
            </a:r>
          </a:p>
          <a:p>
            <a:r>
              <a:rPr lang="en-US"/>
              <a:t>Have students call the words back to the teacher</a:t>
            </a:r>
          </a:p>
          <a:p>
            <a:r>
              <a:rPr lang="en-US"/>
              <a:t>Put up 4-6 words, put numbers by them, have students pair to create a definition/explanation for one of the images, call on teams to give their definition, other students hold up fingers to see what they are doing</a:t>
            </a:r>
          </a:p>
          <a:p>
            <a:r>
              <a:rPr lang="en-US"/>
              <a:t>Challenge students to call the words, use heritage students for this if possible</a:t>
            </a:r>
          </a:p>
        </p:txBody>
      </p:sp>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0292737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748434" cy="858990"/>
          </a:xfrm>
          <a:solidFill>
            <a:schemeClr val="accent1"/>
          </a:solidFill>
        </p:spPr>
        <p:txBody>
          <a:bodyPr/>
          <a:lstStyle/>
          <a:p>
            <a:r>
              <a:rPr lang="en-US"/>
              <a:t>Rebus Stories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50373"/>
            <a:ext cx="7675562" cy="2978073"/>
          </a:xfrm>
        </p:spPr>
      </p:pic>
      <p:sp>
        <p:nvSpPr>
          <p:cNvPr id="4" name="Footer Placeholder 3"/>
          <p:cNvSpPr>
            <a:spLocks noGrp="1"/>
          </p:cNvSpPr>
          <p:nvPr>
            <p:ph type="ftr" sz="quarter" idx="11"/>
          </p:nvPr>
        </p:nvSpPr>
        <p:spPr/>
        <p:txBody>
          <a:bodyPr/>
          <a:lstStyle/>
          <a:p>
            <a:r>
              <a:rPr lang="en-US" dirty="0"/>
              <a:t>Laura Terrill</a:t>
            </a:r>
          </a:p>
        </p:txBody>
      </p:sp>
      <p:sp>
        <p:nvSpPr>
          <p:cNvPr id="6" name="TextBox 5"/>
          <p:cNvSpPr txBox="1"/>
          <p:nvPr/>
        </p:nvSpPr>
        <p:spPr>
          <a:xfrm>
            <a:off x="333682" y="4291781"/>
            <a:ext cx="8043402" cy="2308324"/>
          </a:xfrm>
          <a:prstGeom prst="rect">
            <a:avLst/>
          </a:prstGeom>
          <a:solidFill>
            <a:schemeClr val="bg1"/>
          </a:solidFill>
        </p:spPr>
        <p:txBody>
          <a:bodyPr wrap="square" rtlCol="0">
            <a:spAutoFit/>
          </a:bodyPr>
          <a:lstStyle/>
          <a:p>
            <a:pPr marL="285750" indent="-285750">
              <a:buFont typeface="Arial" charset="0"/>
              <a:buChar char="•"/>
            </a:pPr>
            <a:r>
              <a:rPr lang="en-US" sz="2400"/>
              <a:t>Silent reading first</a:t>
            </a:r>
          </a:p>
          <a:p>
            <a:pPr marL="285750" indent="-285750">
              <a:buFont typeface="Arial" charset="0"/>
              <a:buChar char="•"/>
            </a:pPr>
            <a:r>
              <a:rPr lang="en-US" sz="2400"/>
              <a:t>Turn page over. Show story on ppt. without images. </a:t>
            </a:r>
          </a:p>
          <a:p>
            <a:pPr marL="285750" indent="-285750">
              <a:buFont typeface="Arial" charset="0"/>
              <a:buChar char="•"/>
            </a:pPr>
            <a:r>
              <a:rPr lang="en-US" sz="2400"/>
              <a:t>Students read silently without looking at paper to see if they can get the missing words.</a:t>
            </a:r>
          </a:p>
          <a:p>
            <a:pPr marL="285750" indent="-285750">
              <a:buFont typeface="Arial" charset="0"/>
              <a:buChar char="•"/>
            </a:pPr>
            <a:r>
              <a:rPr lang="en-US" sz="2400"/>
              <a:t>Students pair and alternate sentences as they read together.</a:t>
            </a:r>
          </a:p>
          <a:p>
            <a:pPr marL="285750" indent="-285750">
              <a:buFont typeface="Arial" charset="0"/>
              <a:buChar char="•"/>
            </a:pPr>
            <a:r>
              <a:rPr lang="en-US" sz="2400"/>
              <a:t>Try to write actual stories with unexpected endings.  </a:t>
            </a:r>
          </a:p>
        </p:txBody>
      </p:sp>
    </p:spTree>
    <p:extLst>
      <p:ext uri="{BB962C8B-B14F-4D97-AF65-F5344CB8AC3E}">
        <p14:creationId xmlns:p14="http://schemas.microsoft.com/office/powerpoint/2010/main" val="16764437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748434" cy="858990"/>
          </a:xfrm>
          <a:solidFill>
            <a:schemeClr val="accent1"/>
          </a:solidFill>
        </p:spPr>
        <p:txBody>
          <a:bodyPr/>
          <a:lstStyle/>
          <a:p>
            <a:r>
              <a:rPr lang="en-US"/>
              <a:t>Rebus Stories</a:t>
            </a:r>
          </a:p>
        </p:txBody>
      </p:sp>
      <p:sp>
        <p:nvSpPr>
          <p:cNvPr id="4" name="Footer Placeholder 3"/>
          <p:cNvSpPr>
            <a:spLocks noGrp="1"/>
          </p:cNvSpPr>
          <p:nvPr>
            <p:ph type="ftr" sz="quarter" idx="11"/>
          </p:nvPr>
        </p:nvSpPr>
        <p:spPr/>
        <p:txBody>
          <a:bodyPr/>
          <a:lstStyle/>
          <a:p>
            <a:r>
              <a:rPr lang="en-US" dirty="0"/>
              <a:t>Laura Terrill</a:t>
            </a:r>
          </a:p>
        </p:txBody>
      </p:sp>
      <p:sp>
        <p:nvSpPr>
          <p:cNvPr id="3" name="Content Placeholder 2"/>
          <p:cNvSpPr>
            <a:spLocks noGrp="1"/>
          </p:cNvSpPr>
          <p:nvPr>
            <p:ph idx="1"/>
          </p:nvPr>
        </p:nvSpPr>
        <p:spPr>
          <a:solidFill>
            <a:schemeClr val="tx1"/>
          </a:solidFill>
        </p:spPr>
        <p:txBody>
          <a:bodyPr>
            <a:normAutofit fontScale="85000" lnSpcReduction="10000"/>
          </a:bodyPr>
          <a:lstStyle/>
          <a:p>
            <a:pPr marL="0" indent="0">
              <a:lnSpc>
                <a:spcPct val="200000"/>
              </a:lnSpc>
              <a:spcAft>
                <a:spcPts val="1200"/>
              </a:spcAft>
              <a:buNone/>
            </a:pPr>
            <a:r>
              <a:rPr lang="en-US">
                <a:solidFill>
                  <a:schemeClr val="bg1"/>
                </a:solidFill>
              </a:rPr>
              <a:t>One day, (</a:t>
            </a:r>
            <a:r>
              <a:rPr lang="en-US">
                <a:solidFill>
                  <a:srgbClr val="FF0000"/>
                </a:solidFill>
              </a:rPr>
              <a:t>name of principal</a:t>
            </a:r>
            <a:r>
              <a:rPr lang="en-US">
                <a:solidFill>
                  <a:schemeClr val="bg1"/>
                </a:solidFill>
              </a:rPr>
              <a:t>) went to </a:t>
            </a:r>
            <a:r>
              <a:rPr lang="en-US">
                <a:solidFill>
                  <a:srgbClr val="FF0000"/>
                </a:solidFill>
              </a:rPr>
              <a:t>Mexico</a:t>
            </a:r>
            <a:r>
              <a:rPr lang="en-US">
                <a:solidFill>
                  <a:schemeClr val="bg1"/>
                </a:solidFill>
              </a:rPr>
              <a:t> with his </a:t>
            </a:r>
            <a:r>
              <a:rPr lang="en-US">
                <a:solidFill>
                  <a:srgbClr val="FF0000"/>
                </a:solidFill>
              </a:rPr>
              <a:t>family.</a:t>
            </a:r>
            <a:r>
              <a:rPr lang="en-US">
                <a:solidFill>
                  <a:schemeClr val="bg1"/>
                </a:solidFill>
              </a:rPr>
              <a:t> On </a:t>
            </a:r>
            <a:r>
              <a:rPr lang="en-US">
                <a:solidFill>
                  <a:srgbClr val="FF0000"/>
                </a:solidFill>
              </a:rPr>
              <a:t>Monday</a:t>
            </a:r>
            <a:r>
              <a:rPr lang="en-US">
                <a:solidFill>
                  <a:schemeClr val="bg1"/>
                </a:solidFill>
              </a:rPr>
              <a:t> he went to the </a:t>
            </a:r>
            <a:r>
              <a:rPr lang="en-US">
                <a:solidFill>
                  <a:srgbClr val="FF0000"/>
                </a:solidFill>
              </a:rPr>
              <a:t>market</a:t>
            </a:r>
            <a:r>
              <a:rPr lang="en-US">
                <a:solidFill>
                  <a:schemeClr val="bg1"/>
                </a:solidFill>
              </a:rPr>
              <a:t>. He was hungry and he bought some </a:t>
            </a:r>
            <a:r>
              <a:rPr lang="en-US">
                <a:solidFill>
                  <a:srgbClr val="FF0000"/>
                </a:solidFill>
              </a:rPr>
              <a:t>fruit</a:t>
            </a:r>
            <a:r>
              <a:rPr lang="en-US">
                <a:solidFill>
                  <a:schemeClr val="bg1"/>
                </a:solidFill>
              </a:rPr>
              <a:t>. He ate some fruit and then put the bag of</a:t>
            </a:r>
            <a:r>
              <a:rPr lang="en-US">
                <a:solidFill>
                  <a:srgbClr val="FF0000"/>
                </a:solidFill>
              </a:rPr>
              <a:t> fruit </a:t>
            </a:r>
            <a:r>
              <a:rPr lang="en-US">
                <a:solidFill>
                  <a:schemeClr val="bg1"/>
                </a:solidFill>
              </a:rPr>
              <a:t>near the </a:t>
            </a:r>
            <a:r>
              <a:rPr lang="en-US">
                <a:solidFill>
                  <a:srgbClr val="FF0000"/>
                </a:solidFill>
              </a:rPr>
              <a:t>tree</a:t>
            </a:r>
            <a:r>
              <a:rPr lang="en-US">
                <a:solidFill>
                  <a:schemeClr val="bg1"/>
                </a:solidFill>
              </a:rPr>
              <a:t>. </a:t>
            </a:r>
            <a:r>
              <a:rPr lang="en-US">
                <a:solidFill>
                  <a:srgbClr val="FF0000"/>
                </a:solidFill>
              </a:rPr>
              <a:t>Name of principal </a:t>
            </a:r>
            <a:r>
              <a:rPr lang="en-US">
                <a:solidFill>
                  <a:schemeClr val="bg1"/>
                </a:solidFill>
              </a:rPr>
              <a:t>walked closer to the </a:t>
            </a:r>
            <a:r>
              <a:rPr lang="en-US">
                <a:solidFill>
                  <a:srgbClr val="FF0000"/>
                </a:solidFill>
              </a:rPr>
              <a:t>tree</a:t>
            </a:r>
            <a:r>
              <a:rPr lang="en-US">
                <a:solidFill>
                  <a:schemeClr val="bg1"/>
                </a:solidFill>
              </a:rPr>
              <a:t> to see the </a:t>
            </a:r>
            <a:r>
              <a:rPr lang="en-US">
                <a:solidFill>
                  <a:srgbClr val="FF0000"/>
                </a:solidFill>
              </a:rPr>
              <a:t>monkey</a:t>
            </a:r>
            <a:r>
              <a:rPr lang="en-US">
                <a:solidFill>
                  <a:schemeClr val="bg1"/>
                </a:solidFill>
              </a:rPr>
              <a:t>. </a:t>
            </a:r>
            <a:r>
              <a:rPr lang="en-US">
                <a:solidFill>
                  <a:srgbClr val="FF0000"/>
                </a:solidFill>
              </a:rPr>
              <a:t>Name of principal </a:t>
            </a:r>
            <a:r>
              <a:rPr lang="en-US">
                <a:solidFill>
                  <a:schemeClr val="bg1"/>
                </a:solidFill>
              </a:rPr>
              <a:t>went back to get his </a:t>
            </a:r>
            <a:r>
              <a:rPr lang="en-US">
                <a:solidFill>
                  <a:srgbClr val="FF0000"/>
                </a:solidFill>
              </a:rPr>
              <a:t>fruit</a:t>
            </a:r>
            <a:r>
              <a:rPr lang="en-US">
                <a:solidFill>
                  <a:schemeClr val="bg1"/>
                </a:solidFill>
              </a:rPr>
              <a:t>. He put his </a:t>
            </a:r>
            <a:r>
              <a:rPr lang="en-US">
                <a:solidFill>
                  <a:srgbClr val="FF0000"/>
                </a:solidFill>
              </a:rPr>
              <a:t>hand</a:t>
            </a:r>
            <a:r>
              <a:rPr lang="en-US">
                <a:solidFill>
                  <a:schemeClr val="bg1"/>
                </a:solidFill>
              </a:rPr>
              <a:t> into the </a:t>
            </a:r>
            <a:r>
              <a:rPr lang="en-US">
                <a:solidFill>
                  <a:srgbClr val="FF0000"/>
                </a:solidFill>
              </a:rPr>
              <a:t>bag</a:t>
            </a:r>
            <a:r>
              <a:rPr lang="en-US">
                <a:solidFill>
                  <a:schemeClr val="bg1"/>
                </a:solidFill>
              </a:rPr>
              <a:t> and touched a </a:t>
            </a:r>
            <a:r>
              <a:rPr lang="en-US">
                <a:solidFill>
                  <a:srgbClr val="FF0000"/>
                </a:solidFill>
              </a:rPr>
              <a:t>snake</a:t>
            </a:r>
            <a:r>
              <a:rPr lang="en-US">
                <a:solidFill>
                  <a:schemeClr val="bg1"/>
                </a:solidFill>
              </a:rPr>
              <a:t>. </a:t>
            </a:r>
            <a:r>
              <a:rPr lang="en-US">
                <a:solidFill>
                  <a:srgbClr val="FF0000"/>
                </a:solidFill>
              </a:rPr>
              <a:t>Name of principal</a:t>
            </a:r>
            <a:r>
              <a:rPr lang="en-US">
                <a:solidFill>
                  <a:schemeClr val="bg1"/>
                </a:solidFill>
              </a:rPr>
              <a:t> threw the </a:t>
            </a:r>
            <a:r>
              <a:rPr lang="en-US">
                <a:solidFill>
                  <a:srgbClr val="FF0000"/>
                </a:solidFill>
              </a:rPr>
              <a:t>snake</a:t>
            </a:r>
            <a:r>
              <a:rPr lang="en-US">
                <a:solidFill>
                  <a:schemeClr val="bg1"/>
                </a:solidFill>
              </a:rPr>
              <a:t> away and the </a:t>
            </a:r>
            <a:r>
              <a:rPr lang="en-US">
                <a:solidFill>
                  <a:srgbClr val="FF0000"/>
                </a:solidFill>
              </a:rPr>
              <a:t>tapir</a:t>
            </a:r>
            <a:r>
              <a:rPr lang="en-US">
                <a:solidFill>
                  <a:schemeClr val="bg1"/>
                </a:solidFill>
              </a:rPr>
              <a:t> ate the </a:t>
            </a:r>
            <a:r>
              <a:rPr lang="en-US">
                <a:solidFill>
                  <a:srgbClr val="FF0000"/>
                </a:solidFill>
              </a:rPr>
              <a:t>snake</a:t>
            </a:r>
            <a:r>
              <a:rPr lang="en-US">
                <a:solidFill>
                  <a:schemeClr val="bg1"/>
                </a:solidFill>
              </a:rPr>
              <a:t>. </a:t>
            </a:r>
            <a:r>
              <a:rPr lang="en-US">
                <a:solidFill>
                  <a:srgbClr val="FF0000"/>
                </a:solidFill>
              </a:rPr>
              <a:t>Name of principal </a:t>
            </a:r>
            <a:r>
              <a:rPr lang="en-US">
                <a:solidFill>
                  <a:schemeClr val="bg1"/>
                </a:solidFill>
              </a:rPr>
              <a:t>was afraid and went back to the </a:t>
            </a:r>
            <a:r>
              <a:rPr lang="en-US">
                <a:solidFill>
                  <a:srgbClr val="FF0000"/>
                </a:solidFill>
              </a:rPr>
              <a:t>hotel</a:t>
            </a:r>
            <a:r>
              <a:rPr lang="en-US">
                <a:solidFill>
                  <a:schemeClr val="bg1"/>
                </a:solidFill>
              </a:rPr>
              <a:t>. </a:t>
            </a:r>
          </a:p>
        </p:txBody>
      </p:sp>
      <p:sp>
        <p:nvSpPr>
          <p:cNvPr id="7" name="Rounded Rectangle 6"/>
          <p:cNvSpPr/>
          <p:nvPr/>
        </p:nvSpPr>
        <p:spPr>
          <a:xfrm rot="21266101">
            <a:off x="2757948" y="3244645"/>
            <a:ext cx="4940710" cy="159282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Give groups of students 4-5 pictures and challenge them to create and act out a story. </a:t>
            </a:r>
          </a:p>
        </p:txBody>
      </p:sp>
    </p:spTree>
    <p:extLst>
      <p:ext uri="{BB962C8B-B14F-4D97-AF65-F5344CB8AC3E}">
        <p14:creationId xmlns:p14="http://schemas.microsoft.com/office/powerpoint/2010/main" val="84059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689440" cy="799997"/>
          </a:xfrm>
          <a:solidFill>
            <a:schemeClr val="accent1"/>
          </a:solidFill>
        </p:spPr>
        <p:txBody>
          <a:bodyPr/>
          <a:lstStyle/>
          <a:p>
            <a:r>
              <a:rPr lang="en-US">
                <a:solidFill>
                  <a:schemeClr val="tx1"/>
                </a:solidFill>
              </a:rPr>
              <a:t>5</a:t>
            </a:r>
            <a:r>
              <a:rPr lang="en-US" baseline="30000">
                <a:solidFill>
                  <a:schemeClr val="tx1"/>
                </a:solidFill>
              </a:rPr>
              <a:t>th</a:t>
            </a:r>
            <a:r>
              <a:rPr lang="en-US">
                <a:solidFill>
                  <a:schemeClr val="tx1"/>
                </a:solidFill>
              </a:rPr>
              <a:t> and 6</a:t>
            </a:r>
            <a:r>
              <a:rPr lang="en-US" baseline="30000">
                <a:solidFill>
                  <a:schemeClr val="tx1"/>
                </a:solidFill>
              </a:rPr>
              <a:t>th</a:t>
            </a:r>
            <a:r>
              <a:rPr lang="en-US">
                <a:solidFill>
                  <a:schemeClr val="tx1"/>
                </a:solidFill>
              </a:rPr>
              <a:t>	</a:t>
            </a:r>
          </a:p>
        </p:txBody>
      </p:sp>
      <p:sp>
        <p:nvSpPr>
          <p:cNvPr id="3" name="Content Placeholder 2"/>
          <p:cNvSpPr>
            <a:spLocks noGrp="1"/>
          </p:cNvSpPr>
          <p:nvPr>
            <p:ph idx="1"/>
          </p:nvPr>
        </p:nvSpPr>
        <p:spPr>
          <a:xfrm>
            <a:off x="642740" y="1471663"/>
            <a:ext cx="7675350" cy="4351338"/>
          </a:xfrm>
        </p:spPr>
        <p:txBody>
          <a:bodyPr>
            <a:normAutofit lnSpcReduction="10000"/>
          </a:bodyPr>
          <a:lstStyle/>
          <a:p>
            <a:r>
              <a:rPr lang="en-US"/>
              <a:t>Song for lining up </a:t>
            </a:r>
          </a:p>
          <a:p>
            <a:r>
              <a:rPr lang="en-US"/>
              <a:t>Use of student helpers to collect, distribute folders, pass out papers</a:t>
            </a:r>
          </a:p>
          <a:p>
            <a:r>
              <a:rPr lang="en-US"/>
              <a:t>Calling attendance with individual student response , might vary required response </a:t>
            </a:r>
          </a:p>
          <a:p>
            <a:r>
              <a:rPr lang="en-US"/>
              <a:t>Requests for “thinking”  activities to require silence when passing out papers</a:t>
            </a:r>
          </a:p>
          <a:p>
            <a:r>
              <a:rPr lang="en-US"/>
              <a:t>Rebus story started with silent reading</a:t>
            </a:r>
          </a:p>
          <a:p>
            <a:r>
              <a:rPr lang="en-US"/>
              <a:t>Ready with pair activity using images when reading activity ended</a:t>
            </a:r>
          </a:p>
          <a:p>
            <a:r>
              <a:rPr lang="en-US"/>
              <a:t>Timing and displaying amount of time in Spanish</a:t>
            </a:r>
          </a:p>
          <a:p>
            <a:r>
              <a:rPr lang="en-US"/>
              <a:t>Modeling of directions</a:t>
            </a:r>
          </a:p>
          <a:p>
            <a:endParaRPr lang="en-US"/>
          </a:p>
        </p:txBody>
      </p:sp>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7052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Tree>
    <p:extLst>
      <p:ext uri="{BB962C8B-B14F-4D97-AF65-F5344CB8AC3E}">
        <p14:creationId xmlns:p14="http://schemas.microsoft.com/office/powerpoint/2010/main" val="4740014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365126"/>
            <a:ext cx="7899400" cy="1124461"/>
          </a:xfrm>
          <a:solidFill>
            <a:schemeClr val="accent1"/>
          </a:solidFill>
        </p:spPr>
        <p:txBody>
          <a:bodyPr>
            <a:normAutofit fontScale="90000"/>
          </a:bodyPr>
          <a:lstStyle/>
          <a:p>
            <a:r>
              <a:rPr lang="en-US">
                <a:solidFill>
                  <a:schemeClr val="tx1"/>
                </a:solidFill>
              </a:rPr>
              <a:t>Faites correspondre. </a:t>
            </a:r>
            <a:r>
              <a:rPr lang="en-US"/>
              <a:t/>
            </a:r>
            <a:br>
              <a:rPr lang="en-US"/>
            </a:br>
            <a:r>
              <a:rPr lang="en-US" sz="3600">
                <a:solidFill>
                  <a:schemeClr val="bg1"/>
                </a:solidFill>
              </a:rPr>
              <a:t>Match</a:t>
            </a:r>
          </a:p>
        </p:txBody>
      </p:sp>
      <p:sp>
        <p:nvSpPr>
          <p:cNvPr id="12" name="Content Placeholder 11"/>
          <p:cNvSpPr>
            <a:spLocks noGrp="1"/>
          </p:cNvSpPr>
          <p:nvPr>
            <p:ph idx="1"/>
          </p:nvPr>
        </p:nvSpPr>
        <p:spPr>
          <a:xfrm>
            <a:off x="2240730" y="1678808"/>
            <a:ext cx="4883970" cy="4486274"/>
          </a:xfrm>
        </p:spPr>
        <p:txBody>
          <a:bodyPr>
            <a:noAutofit/>
          </a:bodyPr>
          <a:lstStyle/>
          <a:p>
            <a:r>
              <a:rPr lang="en-US" sz="3200"/>
              <a:t>Les loisirs culturels (musée,lecture, etc.)</a:t>
            </a:r>
          </a:p>
          <a:p>
            <a:r>
              <a:rPr lang="en-US" sz="3200"/>
              <a:t>Les loisirs de plein air (jardinage, randonnée, etc.)</a:t>
            </a:r>
          </a:p>
          <a:p>
            <a:r>
              <a:rPr lang="en-US" sz="3200"/>
              <a:t>Écouter ou jouer de la musique</a:t>
            </a:r>
          </a:p>
          <a:p>
            <a:r>
              <a:rPr lang="en-US" sz="3200"/>
              <a:t>Regarder la télé</a:t>
            </a:r>
          </a:p>
          <a:p>
            <a:r>
              <a:rPr lang="en-US" sz="3200"/>
              <a:t>Surfer sur internet</a:t>
            </a:r>
          </a:p>
          <a:p>
            <a:r>
              <a:rPr lang="en-US" sz="3200"/>
              <a:t>Voir des amis/proches</a:t>
            </a:r>
          </a:p>
        </p:txBody>
      </p:sp>
      <p:sp>
        <p:nvSpPr>
          <p:cNvPr id="2" name="Footer Placeholder 1"/>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300" y="5235063"/>
            <a:ext cx="863600" cy="5588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4700" y="3374410"/>
            <a:ext cx="1574800" cy="889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50" y="4939531"/>
            <a:ext cx="1168400" cy="9779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090" y="3226210"/>
            <a:ext cx="1295400" cy="11557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100" y="1678808"/>
            <a:ext cx="1257300" cy="11430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6150" y="1704208"/>
            <a:ext cx="1231900" cy="1092200"/>
          </a:xfrm>
          <a:prstGeom prst="rect">
            <a:avLst/>
          </a:prstGeom>
        </p:spPr>
      </p:pic>
    </p:spTree>
    <p:extLst>
      <p:ext uri="{BB962C8B-B14F-4D97-AF65-F5344CB8AC3E}">
        <p14:creationId xmlns:p14="http://schemas.microsoft.com/office/powerpoint/2010/main" val="15235791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7542" y="152590"/>
            <a:ext cx="8753023" cy="1472739"/>
          </a:xfrm>
          <a:solidFill>
            <a:schemeClr val="accent1"/>
          </a:solidFill>
        </p:spPr>
        <p:txBody>
          <a:bodyPr>
            <a:normAutofit fontScale="90000"/>
          </a:bodyPr>
          <a:lstStyle/>
          <a:p>
            <a:r>
              <a:rPr lang="en-US" sz="3200">
                <a:solidFill>
                  <a:schemeClr val="tx1"/>
                </a:solidFill>
              </a:rPr>
              <a:t>Mettez en ordre. Indiquez le pourcentage des Français qui préfèrent les activités. </a:t>
            </a:r>
            <a:r>
              <a:rPr lang="en-US" sz="3200"/>
              <a:t/>
            </a:r>
            <a:br>
              <a:rPr lang="en-US" sz="3200"/>
            </a:br>
            <a:r>
              <a:rPr lang="en-US" sz="2700">
                <a:solidFill>
                  <a:schemeClr val="bg1"/>
                </a:solidFill>
              </a:rPr>
              <a:t>Put in order. Indicate what percentage of French prefer the activity.</a:t>
            </a:r>
          </a:p>
        </p:txBody>
      </p:sp>
      <p:sp>
        <p:nvSpPr>
          <p:cNvPr id="12" name="Content Placeholder 11"/>
          <p:cNvSpPr>
            <a:spLocks noGrp="1"/>
          </p:cNvSpPr>
          <p:nvPr>
            <p:ph idx="1"/>
          </p:nvPr>
        </p:nvSpPr>
        <p:spPr>
          <a:xfrm>
            <a:off x="2240730" y="1840169"/>
            <a:ext cx="4883970" cy="4486274"/>
          </a:xfrm>
        </p:spPr>
        <p:txBody>
          <a:bodyPr>
            <a:noAutofit/>
          </a:bodyPr>
          <a:lstStyle/>
          <a:p>
            <a:r>
              <a:rPr lang="en-US" sz="3200"/>
              <a:t>Les loisirs culturels (musée,lecture, etc.)</a:t>
            </a:r>
          </a:p>
          <a:p>
            <a:r>
              <a:rPr lang="en-US" sz="3200"/>
              <a:t>Les loisirs de plein air (jardinage, randonnée, etc.)</a:t>
            </a:r>
          </a:p>
          <a:p>
            <a:r>
              <a:rPr lang="en-US" sz="3200"/>
              <a:t>Écouter ou jouer de la musique</a:t>
            </a:r>
          </a:p>
          <a:p>
            <a:r>
              <a:rPr lang="en-US" sz="3200"/>
              <a:t>Regarder la télé</a:t>
            </a:r>
          </a:p>
          <a:p>
            <a:r>
              <a:rPr lang="en-US" sz="3200"/>
              <a:t>Surfer sur internet</a:t>
            </a:r>
          </a:p>
          <a:p>
            <a:r>
              <a:rPr lang="en-US" sz="3200"/>
              <a:t>Voir des amis/proches</a:t>
            </a:r>
          </a:p>
        </p:txBody>
      </p:sp>
      <p:sp>
        <p:nvSpPr>
          <p:cNvPr id="2" name="Footer Placeholder 1"/>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300" y="5396424"/>
            <a:ext cx="863600" cy="5588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4700" y="3535771"/>
            <a:ext cx="1574800" cy="889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50" y="5100892"/>
            <a:ext cx="1168400" cy="9779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090" y="3387571"/>
            <a:ext cx="1295400" cy="11557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100" y="1840169"/>
            <a:ext cx="1257300" cy="11430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6150" y="1865569"/>
            <a:ext cx="1231900" cy="1092200"/>
          </a:xfrm>
          <a:prstGeom prst="rect">
            <a:avLst/>
          </a:prstGeom>
        </p:spPr>
      </p:pic>
    </p:spTree>
    <p:extLst>
      <p:ext uri="{BB962C8B-B14F-4D97-AF65-F5344CB8AC3E}">
        <p14:creationId xmlns:p14="http://schemas.microsoft.com/office/powerpoint/2010/main" val="1077453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
        <p:nvSpPr>
          <p:cNvPr id="6" name="Rounded Rectangle 5"/>
          <p:cNvSpPr/>
          <p:nvPr/>
        </p:nvSpPr>
        <p:spPr>
          <a:xfrm rot="21163329">
            <a:off x="2352765" y="4259546"/>
            <a:ext cx="5391483" cy="1485849"/>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Write one question that is answered by the infographic. Write 2 sentences about the infographic. Pair to share. </a:t>
            </a:r>
          </a:p>
        </p:txBody>
      </p:sp>
    </p:spTree>
    <p:extLst>
      <p:ext uri="{BB962C8B-B14F-4D97-AF65-F5344CB8AC3E}">
        <p14:creationId xmlns:p14="http://schemas.microsoft.com/office/powerpoint/2010/main" val="2057195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8265"/>
            <a:ext cx="9144000" cy="5161448"/>
          </a:xfrm>
          <a:prstGeom prst="rect">
            <a:avLst/>
          </a:prstGeom>
        </p:spPr>
      </p:pic>
      <p:sp>
        <p:nvSpPr>
          <p:cNvPr id="6" name="Content Placeholder 11"/>
          <p:cNvSpPr txBox="1">
            <a:spLocks/>
          </p:cNvSpPr>
          <p:nvPr/>
        </p:nvSpPr>
        <p:spPr>
          <a:xfrm>
            <a:off x="203203" y="1636867"/>
            <a:ext cx="5047223" cy="4719484"/>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bg1"/>
                </a:solidFill>
              </a:rPr>
              <a:t>les loisirs culturels (musée,lecture, etc.)</a:t>
            </a:r>
          </a:p>
          <a:p>
            <a:r>
              <a:rPr lang="en-US">
                <a:solidFill>
                  <a:schemeClr val="bg1"/>
                </a:solidFill>
              </a:rPr>
              <a:t>les loisirs de plein air (jardinage, randonnée, etc.)</a:t>
            </a:r>
          </a:p>
          <a:p>
            <a:r>
              <a:rPr lang="en-US">
                <a:solidFill>
                  <a:schemeClr val="bg1"/>
                </a:solidFill>
              </a:rPr>
              <a:t>écouter ou jouer de la musique</a:t>
            </a:r>
          </a:p>
          <a:p>
            <a:r>
              <a:rPr lang="en-US">
                <a:solidFill>
                  <a:schemeClr val="bg1"/>
                </a:solidFill>
              </a:rPr>
              <a:t>regarder la télé</a:t>
            </a:r>
          </a:p>
          <a:p>
            <a:r>
              <a:rPr lang="en-US">
                <a:solidFill>
                  <a:schemeClr val="bg1"/>
                </a:solidFill>
              </a:rPr>
              <a:t>surfer sur internet</a:t>
            </a:r>
          </a:p>
          <a:p>
            <a:r>
              <a:rPr lang="en-US">
                <a:solidFill>
                  <a:schemeClr val="bg1"/>
                </a:solidFill>
              </a:rPr>
              <a:t>voir des amis/proches</a:t>
            </a:r>
          </a:p>
        </p:txBody>
      </p:sp>
      <p:sp>
        <p:nvSpPr>
          <p:cNvPr id="7" name="Content Placeholder 11"/>
          <p:cNvSpPr txBox="1">
            <a:spLocks/>
          </p:cNvSpPr>
          <p:nvPr/>
        </p:nvSpPr>
        <p:spPr>
          <a:xfrm>
            <a:off x="5250426" y="1636867"/>
            <a:ext cx="3480619" cy="3484204"/>
          </a:xfrm>
          <a:prstGeom prst="rect">
            <a:avLst/>
          </a:prstGeom>
          <a:solidFill>
            <a:schemeClr val="bg1"/>
          </a:solidFill>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3600">
                <a:solidFill>
                  <a:schemeClr val="tx1"/>
                </a:solidFill>
              </a:rPr>
              <a:t>loisirsculturels </a:t>
            </a:r>
          </a:p>
          <a:p>
            <a:r>
              <a:rPr lang="en-US" sz="3600">
                <a:solidFill>
                  <a:schemeClr val="tx1"/>
                </a:solidFill>
              </a:rPr>
              <a:t>loisirsdepleinair </a:t>
            </a:r>
          </a:p>
          <a:p>
            <a:r>
              <a:rPr lang="en-US" sz="3600">
                <a:solidFill>
                  <a:schemeClr val="tx1"/>
                </a:solidFill>
              </a:rPr>
              <a:t>de la musique</a:t>
            </a:r>
          </a:p>
          <a:p>
            <a:r>
              <a:rPr lang="en-US" sz="3600">
                <a:solidFill>
                  <a:schemeClr val="tx1"/>
                </a:solidFill>
              </a:rPr>
              <a:t>regarderlatélé</a:t>
            </a:r>
          </a:p>
          <a:p>
            <a:r>
              <a:rPr lang="en-US" sz="3600">
                <a:solidFill>
                  <a:schemeClr val="tx1"/>
                </a:solidFill>
              </a:rPr>
              <a:t>surfer </a:t>
            </a:r>
          </a:p>
          <a:p>
            <a:r>
              <a:rPr lang="en-US" sz="3600">
                <a:solidFill>
                  <a:schemeClr val="tx1"/>
                </a:solidFill>
              </a:rPr>
              <a:t>voirdesamis</a:t>
            </a:r>
          </a:p>
        </p:txBody>
      </p:sp>
    </p:spTree>
    <p:extLst>
      <p:ext uri="{BB962C8B-B14F-4D97-AF65-F5344CB8AC3E}">
        <p14:creationId xmlns:p14="http://schemas.microsoft.com/office/powerpoint/2010/main" val="382491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013" y="0"/>
            <a:ext cx="1959429"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2225" y="282576"/>
            <a:ext cx="4406900" cy="28956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1032" y="3457576"/>
            <a:ext cx="4343400" cy="3263900"/>
          </a:xfrm>
          <a:prstGeom prst="rect">
            <a:avLst/>
          </a:prstGeom>
        </p:spPr>
      </p:pic>
    </p:spTree>
    <p:extLst>
      <p:ext uri="{BB962C8B-B14F-4D97-AF65-F5344CB8AC3E}">
        <p14:creationId xmlns:p14="http://schemas.microsoft.com/office/powerpoint/2010/main" val="5687671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7982" y="1533833"/>
            <a:ext cx="5676063" cy="4265346"/>
          </a:xfrm>
          <a:prstGeom prst="rect">
            <a:avLst/>
          </a:prstGeom>
        </p:spPr>
      </p:pic>
    </p:spTree>
    <p:extLst>
      <p:ext uri="{BB962C8B-B14F-4D97-AF65-F5344CB8AC3E}">
        <p14:creationId xmlns:p14="http://schemas.microsoft.com/office/powerpoint/2010/main" val="20933041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0000" y="635385"/>
            <a:ext cx="7493000" cy="3251200"/>
          </a:xfrm>
        </p:spPr>
      </p:pic>
      <p:sp>
        <p:nvSpPr>
          <p:cNvPr id="3" name="Footer Placeholder 2"/>
          <p:cNvSpPr>
            <a:spLocks noGrp="1"/>
          </p:cNvSpPr>
          <p:nvPr>
            <p:ph type="ftr" sz="quarter" idx="11"/>
          </p:nvPr>
        </p:nvSpPr>
        <p:spPr/>
        <p:txBody>
          <a:bodyPr/>
          <a:lstStyle/>
          <a:p>
            <a:r>
              <a:rPr lang="en-US" dirty="0"/>
              <a:t>Laura Terrill</a:t>
            </a:r>
          </a:p>
        </p:txBody>
      </p:sp>
      <p:sp>
        <p:nvSpPr>
          <p:cNvPr id="2" name="TextBox 1"/>
          <p:cNvSpPr txBox="1"/>
          <p:nvPr/>
        </p:nvSpPr>
        <p:spPr>
          <a:xfrm>
            <a:off x="1076632" y="4232787"/>
            <a:ext cx="6961239" cy="2246769"/>
          </a:xfrm>
          <a:prstGeom prst="rect">
            <a:avLst/>
          </a:prstGeom>
          <a:noFill/>
        </p:spPr>
        <p:txBody>
          <a:bodyPr wrap="square" rtlCol="0">
            <a:spAutoFit/>
          </a:bodyPr>
          <a:lstStyle/>
          <a:p>
            <a:r>
              <a:rPr lang="en-US" sz="2800"/>
              <a:t>Allow students to look at vocabulary and decide what adjectives they asccociate with each color. They can categorize and copy into quadrants.  Then, each student declares their color.</a:t>
            </a:r>
          </a:p>
        </p:txBody>
      </p:sp>
    </p:spTree>
    <p:extLst>
      <p:ext uri="{BB962C8B-B14F-4D97-AF65-F5344CB8AC3E}">
        <p14:creationId xmlns:p14="http://schemas.microsoft.com/office/powerpoint/2010/main" val="4116251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0000" y="444417"/>
            <a:ext cx="7675562" cy="3751121"/>
          </a:xfrm>
        </p:spPr>
      </p:pic>
      <p:sp>
        <p:nvSpPr>
          <p:cNvPr id="3" name="Footer Placeholder 2"/>
          <p:cNvSpPr>
            <a:spLocks noGrp="1"/>
          </p:cNvSpPr>
          <p:nvPr>
            <p:ph type="ftr" sz="quarter" idx="11"/>
          </p:nvPr>
        </p:nvSpPr>
        <p:spPr/>
        <p:txBody>
          <a:bodyPr/>
          <a:lstStyle/>
          <a:p>
            <a:r>
              <a:rPr lang="en-US" dirty="0"/>
              <a:t>Laura Terrill</a:t>
            </a:r>
          </a:p>
        </p:txBody>
      </p:sp>
      <p:sp>
        <p:nvSpPr>
          <p:cNvPr id="5" name="TextBox 4"/>
          <p:cNvSpPr txBox="1"/>
          <p:nvPr/>
        </p:nvSpPr>
        <p:spPr>
          <a:xfrm>
            <a:off x="516194" y="4195539"/>
            <a:ext cx="8155858" cy="1938992"/>
          </a:xfrm>
          <a:prstGeom prst="rect">
            <a:avLst/>
          </a:prstGeom>
          <a:noFill/>
        </p:spPr>
        <p:txBody>
          <a:bodyPr wrap="square" rtlCol="0">
            <a:spAutoFit/>
          </a:bodyPr>
          <a:lstStyle/>
          <a:p>
            <a:r>
              <a:rPr lang="en-US" sz="2400"/>
              <a:t>Retype as a list. Students work individually to categorize. Then, they compare their responses to those of a partner. Then, they read the actual text. The teacher explains complicated terms in Spanish. Students write a guess before looking up answer. Then, they add relevant vocabulary as personal vocabulary. </a:t>
            </a:r>
          </a:p>
        </p:txBody>
      </p:sp>
    </p:spTree>
    <p:extLst>
      <p:ext uri="{BB962C8B-B14F-4D97-AF65-F5344CB8AC3E}">
        <p14:creationId xmlns:p14="http://schemas.microsoft.com/office/powerpoint/2010/main" val="10417234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12" y="206478"/>
            <a:ext cx="4705605" cy="2314976"/>
          </a:xfrm>
        </p:spPr>
      </p:pic>
      <p:sp>
        <p:nvSpPr>
          <p:cNvPr id="4" name="Footer Placeholder 3"/>
          <p:cNvSpPr>
            <a:spLocks noGrp="1"/>
          </p:cNvSpPr>
          <p:nvPr>
            <p:ph type="ftr" sz="quarter" idx="11"/>
          </p:nvPr>
        </p:nvSpPr>
        <p:spPr/>
        <p:txBody>
          <a:bodyPr/>
          <a:lstStyle/>
          <a:p>
            <a:r>
              <a:rPr lang="en-US" dirty="0"/>
              <a:t>Laura Terrill</a:t>
            </a:r>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12" y="3057644"/>
            <a:ext cx="4739524" cy="2369762"/>
          </a:xfrm>
          <a:prstGeom prst="rect">
            <a:avLst/>
          </a:prstGeom>
        </p:spPr>
      </p:pic>
      <p:pic>
        <p:nvPicPr>
          <p:cNvPr id="7" name="Content Placeholder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6136" y="676880"/>
            <a:ext cx="4359049" cy="2380764"/>
          </a:xfrm>
          <a:prstGeom prst="rect">
            <a:avLst/>
          </a:prstGeom>
        </p:spPr>
      </p:pic>
      <p:sp>
        <p:nvSpPr>
          <p:cNvPr id="3" name="TextBox 2"/>
          <p:cNvSpPr txBox="1"/>
          <p:nvPr/>
        </p:nvSpPr>
        <p:spPr>
          <a:xfrm>
            <a:off x="5407715" y="3678695"/>
            <a:ext cx="3115890" cy="2677656"/>
          </a:xfrm>
          <a:prstGeom prst="rect">
            <a:avLst/>
          </a:prstGeom>
          <a:solidFill>
            <a:schemeClr val="accent1"/>
          </a:solidFill>
        </p:spPr>
        <p:txBody>
          <a:bodyPr wrap="square" rtlCol="0">
            <a:spAutoFit/>
          </a:bodyPr>
          <a:lstStyle/>
          <a:p>
            <a:r>
              <a:rPr lang="en-US" sz="2400"/>
              <a:t>Students determine their color again explaining their personality in term of colors.</a:t>
            </a:r>
          </a:p>
          <a:p>
            <a:r>
              <a:rPr lang="en-US" sz="2400"/>
              <a:t>I am yellow because</a:t>
            </a:r>
            <a:r>
              <a:rPr lang="is-IS" sz="2400"/>
              <a:t>…. I am not red because....</a:t>
            </a:r>
            <a:endParaRPr lang="en-US" sz="2400"/>
          </a:p>
        </p:txBody>
      </p:sp>
    </p:spTree>
    <p:extLst>
      <p:ext uri="{BB962C8B-B14F-4D97-AF65-F5344CB8AC3E}">
        <p14:creationId xmlns:p14="http://schemas.microsoft.com/office/powerpoint/2010/main" val="1580270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62229"/>
          </a:xfrm>
          <a:solidFill>
            <a:schemeClr val="accent1"/>
          </a:solidFill>
        </p:spPr>
        <p:txBody>
          <a:bodyPr/>
          <a:lstStyle/>
          <a:p>
            <a:r>
              <a:rPr lang="en-US">
                <a:solidFill>
                  <a:schemeClr val="tx1"/>
                </a:solidFill>
              </a:rPr>
              <a:t>7th	</a:t>
            </a:r>
          </a:p>
        </p:txBody>
      </p:sp>
      <p:sp>
        <p:nvSpPr>
          <p:cNvPr id="3" name="Content Placeholder 2"/>
          <p:cNvSpPr>
            <a:spLocks noGrp="1"/>
          </p:cNvSpPr>
          <p:nvPr>
            <p:ph idx="1"/>
          </p:nvPr>
        </p:nvSpPr>
        <p:spPr>
          <a:xfrm>
            <a:off x="628650" y="1648645"/>
            <a:ext cx="7675350" cy="4351338"/>
          </a:xfrm>
        </p:spPr>
        <p:txBody>
          <a:bodyPr/>
          <a:lstStyle/>
          <a:p>
            <a:r>
              <a:rPr lang="en-US"/>
              <a:t>Returning to a song to expand vocabulary </a:t>
            </a:r>
          </a:p>
          <a:p>
            <a:r>
              <a:rPr lang="en-US"/>
              <a:t>Structured activities to promote student-to-student interaction</a:t>
            </a:r>
          </a:p>
          <a:p>
            <a:r>
              <a:rPr lang="en-US"/>
              <a:t>Activities allowed for questions, affirmative and negative patterns of response</a:t>
            </a:r>
          </a:p>
          <a:p>
            <a:r>
              <a:rPr lang="en-US"/>
              <a:t>Learning target or can do posted in Spanish classes</a:t>
            </a:r>
          </a:p>
          <a:p>
            <a:r>
              <a:rPr lang="en-US"/>
              <a:t>Chant 1, 2, 3, no more English</a:t>
            </a:r>
          </a:p>
          <a:p>
            <a:r>
              <a:rPr lang="en-US"/>
              <a:t>Good modeling of complicated instructions</a:t>
            </a:r>
          </a:p>
          <a:p>
            <a:endParaRPr lang="en-US"/>
          </a:p>
          <a:p>
            <a:endParaRPr lang="en-US"/>
          </a:p>
        </p:txBody>
      </p:sp>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9660568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367045" y="350786"/>
            <a:ext cx="8422993" cy="5515816"/>
          </a:xfrm>
        </p:spPr>
      </p:pic>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4436578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80550" y="409780"/>
            <a:ext cx="8506381" cy="5076620"/>
          </a:xfrm>
        </p:spPr>
      </p:pic>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2683432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03236" y="324465"/>
            <a:ext cx="8906152" cy="5324167"/>
          </a:xfrm>
        </p:spPr>
      </p:pic>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9114075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29078" y="383459"/>
            <a:ext cx="9003203" cy="5294670"/>
          </a:xfrm>
        </p:spPr>
      </p:pic>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6695571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457199" y="155702"/>
            <a:ext cx="8229600" cy="1069848"/>
          </a:xfrm>
        </p:spPr>
        <p:txBody>
          <a:bodyPr/>
          <a:lstStyle/>
          <a:p>
            <a:r>
              <a:rPr lang="en-US"/>
              <a:t>Teammates Consult</a:t>
            </a:r>
          </a:p>
        </p:txBody>
      </p:sp>
      <p:sp>
        <p:nvSpPr>
          <p:cNvPr id="21811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42340" name="Text Box 4"/>
          <p:cNvSpPr txBox="1">
            <a:spLocks noChangeArrowheads="1"/>
          </p:cNvSpPr>
          <p:nvPr/>
        </p:nvSpPr>
        <p:spPr bwMode="auto">
          <a:xfrm>
            <a:off x="304800" y="5858820"/>
            <a:ext cx="8610600" cy="830263"/>
          </a:xfrm>
          <a:prstGeom prst="rect">
            <a:avLst/>
          </a:prstGeom>
          <a:noFill/>
          <a:ln w="9525">
            <a:noFill/>
            <a:miter lim="800000"/>
            <a:headEnd/>
            <a:tailEnd/>
          </a:ln>
        </p:spPr>
        <p:txBody>
          <a:bodyPr>
            <a:prstTxWarp prst="textNoShape">
              <a:avLst/>
            </a:prstTxWarp>
            <a:spAutoFit/>
          </a:bodyPr>
          <a:lstStyle/>
          <a:p>
            <a:pPr>
              <a:defRPr/>
            </a:pPr>
            <a:r>
              <a:rPr lang="en-US" sz="2400">
                <a:latin typeface="+mn-lt"/>
                <a:ea typeface="ＭＳ Ｐゴシック" charset="-128"/>
                <a:cs typeface="ＭＳ Ｐゴシック" charset="-128"/>
              </a:rPr>
              <a:t>Discuss with your group. Then, pick up a pen and write an answer in your own words. </a:t>
            </a:r>
          </a:p>
        </p:txBody>
      </p:sp>
      <p:pic>
        <p:nvPicPr>
          <p:cNvPr id="9" name="Picture 8" descr="34a45124761f658091abacc97b0d7d78.jpg"/>
          <p:cNvPicPr>
            <a:picLocks noChangeAspect="1"/>
          </p:cNvPicPr>
          <p:nvPr/>
        </p:nvPicPr>
        <p:blipFill>
          <a:blip r:embed="rId3"/>
          <a:stretch>
            <a:fillRect/>
          </a:stretch>
        </p:blipFill>
        <p:spPr>
          <a:xfrm>
            <a:off x="457199" y="1521361"/>
            <a:ext cx="3680579" cy="4041648"/>
          </a:xfrm>
          <a:prstGeom prst="rect">
            <a:avLst/>
          </a:prstGeom>
        </p:spPr>
      </p:pic>
      <p:sp>
        <p:nvSpPr>
          <p:cNvPr id="10" name="TextBox 9"/>
          <p:cNvSpPr txBox="1"/>
          <p:nvPr/>
        </p:nvSpPr>
        <p:spPr>
          <a:xfrm>
            <a:off x="4680693" y="2209800"/>
            <a:ext cx="3897414" cy="584775"/>
          </a:xfrm>
          <a:prstGeom prst="rect">
            <a:avLst/>
          </a:prstGeom>
          <a:noFill/>
        </p:spPr>
        <p:txBody>
          <a:bodyPr wrap="none" rtlCol="0">
            <a:spAutoFit/>
          </a:bodyPr>
          <a:lstStyle/>
          <a:p>
            <a:pPr algn="ctr"/>
            <a:r>
              <a:rPr lang="en-US" sz="3200"/>
              <a:t>Qui est-ce que je suis?</a:t>
            </a:r>
          </a:p>
        </p:txBody>
      </p:sp>
    </p:spTree>
    <p:extLst>
      <p:ext uri="{BB962C8B-B14F-4D97-AF65-F5344CB8AC3E}">
        <p14:creationId xmlns:p14="http://schemas.microsoft.com/office/powerpoint/2010/main" val="14986736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Teaching vs Learning</a:t>
            </a:r>
          </a:p>
        </p:txBody>
      </p:sp>
      <p:sp>
        <p:nvSpPr>
          <p:cNvPr id="3" name="Footer Placeholder 2"/>
          <p:cNvSpPr>
            <a:spLocks noGrp="1"/>
          </p:cNvSpPr>
          <p:nvPr>
            <p:ph type="ftr" sz="quarter" idx="11"/>
          </p:nvPr>
        </p:nvSpPr>
        <p:spPr/>
        <p:txBody>
          <a:bodyPr/>
          <a:lstStyle/>
          <a:p>
            <a:r>
              <a:rPr lang="en-US"/>
              <a:t>Laura Terrill</a:t>
            </a:r>
          </a:p>
        </p:txBody>
      </p:sp>
      <p:pic>
        <p:nvPicPr>
          <p:cNvPr id="5" name="Content Placeholder 4" descr="Unknown.jpeg"/>
          <p:cNvPicPr>
            <a:picLocks noGrp="1" noChangeAspect="1"/>
          </p:cNvPicPr>
          <p:nvPr>
            <p:ph sz="quarter" idx="4294967295"/>
          </p:nvPr>
        </p:nvPicPr>
        <p:blipFill>
          <a:blip r:embed="rId3"/>
          <a:stretch>
            <a:fillRect/>
          </a:stretch>
        </p:blipFill>
        <p:spPr>
          <a:xfrm>
            <a:off x="1117600" y="2425700"/>
            <a:ext cx="2794000" cy="2908300"/>
          </a:xfrm>
        </p:spPr>
      </p:pic>
      <p:pic>
        <p:nvPicPr>
          <p:cNvPr id="6" name="Picture 5" descr="images.jpeg"/>
          <p:cNvPicPr>
            <a:picLocks noChangeAspect="1"/>
          </p:cNvPicPr>
          <p:nvPr/>
        </p:nvPicPr>
        <p:blipFill>
          <a:blip r:embed="rId4"/>
          <a:stretch>
            <a:fillRect/>
          </a:stretch>
        </p:blipFill>
        <p:spPr>
          <a:xfrm>
            <a:off x="4913083" y="2641600"/>
            <a:ext cx="3289300" cy="2463800"/>
          </a:xfrm>
          <a:prstGeom prst="rect">
            <a:avLst/>
          </a:prstGeom>
        </p:spPr>
      </p:pic>
      <p:sp>
        <p:nvSpPr>
          <p:cNvPr id="7" name="TextBox 6"/>
          <p:cNvSpPr txBox="1"/>
          <p:nvPr/>
        </p:nvSpPr>
        <p:spPr>
          <a:xfrm>
            <a:off x="3858926" y="5334000"/>
            <a:ext cx="4343457" cy="584776"/>
          </a:xfrm>
          <a:prstGeom prst="rect">
            <a:avLst/>
          </a:prstGeom>
          <a:noFill/>
        </p:spPr>
        <p:txBody>
          <a:bodyPr wrap="none" rtlCol="0">
            <a:spAutoFit/>
          </a:bodyPr>
          <a:lstStyle/>
          <a:p>
            <a:r>
              <a:rPr lang="en-US" sz="3200"/>
              <a:t>Assessment of Learning</a:t>
            </a:r>
          </a:p>
        </p:txBody>
      </p:sp>
    </p:spTree>
    <p:extLst>
      <p:ext uri="{BB962C8B-B14F-4D97-AF65-F5344CB8AC3E}">
        <p14:creationId xmlns:p14="http://schemas.microsoft.com/office/powerpoint/2010/main" val="1596505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34428" y="816502"/>
            <a:ext cx="8458200" cy="1470025"/>
          </a:xfrm>
        </p:spPr>
        <p:txBody>
          <a:bodyPr vert="horz" anchor="ctr">
            <a:normAutofit/>
          </a:bodyPr>
          <a:lstStyle/>
          <a:p>
            <a:pPr algn="ctr"/>
            <a:r>
              <a:rPr lang="en-US">
                <a:latin typeface="Arial"/>
                <a:cs typeface="Arial"/>
              </a:rPr>
              <a:t>Presentational “On Demand” Writing</a:t>
            </a:r>
          </a:p>
        </p:txBody>
      </p:sp>
      <p:pic>
        <p:nvPicPr>
          <p:cNvPr id="4" name="Picture 3" descr="120509_FUTURE_writing.jpg.CROP.rectangle3-large.jpg"/>
          <p:cNvPicPr>
            <a:picLocks noChangeAspect="1"/>
          </p:cNvPicPr>
          <p:nvPr/>
        </p:nvPicPr>
        <p:blipFill>
          <a:blip r:embed="rId2"/>
          <a:stretch>
            <a:fillRect/>
          </a:stretch>
        </p:blipFill>
        <p:spPr>
          <a:xfrm>
            <a:off x="1625600" y="2286527"/>
            <a:ext cx="6019392" cy="3666744"/>
          </a:xfrm>
          <a:prstGeom prst="rect">
            <a:avLst/>
          </a:prstGeom>
        </p:spPr>
      </p:pic>
    </p:spTree>
    <p:extLst>
      <p:ext uri="{BB962C8B-B14F-4D97-AF65-F5344CB8AC3E}">
        <p14:creationId xmlns:p14="http://schemas.microsoft.com/office/powerpoint/2010/main" val="14804336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702" y="1652032"/>
            <a:ext cx="8178343" cy="4653696"/>
          </a:xfrm>
          <a:solidFill>
            <a:schemeClr val="tx1"/>
          </a:solidFill>
        </p:spPr>
        <p:txBody>
          <a:bodyPr>
            <a:noAutofit/>
          </a:bodyPr>
          <a:lstStyle/>
          <a:p>
            <a:pPr marL="0" indent="0">
              <a:buNone/>
            </a:pPr>
            <a:r>
              <a:rPr lang="en-US">
                <a:solidFill>
                  <a:srgbClr val="FF0000"/>
                </a:solidFill>
              </a:rPr>
              <a:t>					</a:t>
            </a:r>
            <a:r>
              <a:rPr lang="en-US" baseline="-25000">
                <a:solidFill>
                  <a:srgbClr val="FF0000"/>
                </a:solidFill>
              </a:rPr>
              <a:t>                 </a:t>
            </a:r>
            <a:r>
              <a:rPr lang="en-US">
                <a:solidFill>
                  <a:srgbClr val="FF0000"/>
                </a:solidFill>
              </a:rPr>
              <a:t> </a:t>
            </a:r>
          </a:p>
          <a:p>
            <a:pPr marL="0" indent="0">
              <a:spcAft>
                <a:spcPts val="600"/>
              </a:spcAft>
              <a:buNone/>
            </a:pPr>
            <a:r>
              <a:rPr lang="en-US">
                <a:solidFill>
                  <a:schemeClr val="bg1"/>
                </a:solidFill>
              </a:rPr>
              <a:t>Il a amusant, drôle, et bizarre. Il a cheveux bruns,</a:t>
            </a:r>
          </a:p>
          <a:p>
            <a:pPr marL="0" indent="0">
              <a:spcAft>
                <a:spcPts val="600"/>
              </a:spcAft>
              <a:buNone/>
            </a:pPr>
            <a:endParaRPr lang="en-US">
              <a:solidFill>
                <a:schemeClr val="bg1"/>
              </a:solidFill>
            </a:endParaRPr>
          </a:p>
          <a:p>
            <a:pPr marL="0" indent="0">
              <a:spcAft>
                <a:spcPts val="600"/>
              </a:spcAft>
              <a:buNone/>
            </a:pPr>
            <a:r>
              <a:rPr lang="en-US">
                <a:solidFill>
                  <a:schemeClr val="bg1"/>
                </a:solidFill>
              </a:rPr>
              <a:t>et il a yeux bruns. Il amies basketball et football de</a:t>
            </a:r>
          </a:p>
          <a:p>
            <a:pPr marL="0" indent="0">
              <a:spcAft>
                <a:spcPts val="600"/>
              </a:spcAft>
              <a:buNone/>
            </a:pPr>
            <a:endParaRPr lang="en-US"/>
          </a:p>
          <a:p>
            <a:pPr marL="0" indent="0">
              <a:spcAft>
                <a:spcPts val="600"/>
              </a:spcAft>
              <a:buNone/>
            </a:pPr>
            <a:r>
              <a:rPr lang="en-US">
                <a:solidFill>
                  <a:schemeClr val="bg1"/>
                </a:solidFill>
              </a:rPr>
              <a:t> americain. Il ne pas amie gymnastique, et hockey. </a:t>
            </a:r>
          </a:p>
        </p:txBody>
      </p:sp>
      <p:grpSp>
        <p:nvGrpSpPr>
          <p:cNvPr id="19" name="Group 18"/>
          <p:cNvGrpSpPr/>
          <p:nvPr/>
        </p:nvGrpSpPr>
        <p:grpSpPr>
          <a:xfrm>
            <a:off x="810319" y="1652032"/>
            <a:ext cx="6170094" cy="2595503"/>
            <a:chOff x="784919" y="2236232"/>
            <a:chExt cx="6170093" cy="2705100"/>
          </a:xfrm>
        </p:grpSpPr>
        <p:sp>
          <p:nvSpPr>
            <p:cNvPr id="5" name="TextBox 4"/>
            <p:cNvSpPr txBox="1"/>
            <p:nvPr/>
          </p:nvSpPr>
          <p:spPr>
            <a:xfrm>
              <a:off x="784919" y="2236232"/>
              <a:ext cx="459681" cy="369332"/>
            </a:xfrm>
            <a:prstGeom prst="rect">
              <a:avLst/>
            </a:prstGeom>
            <a:noFill/>
          </p:spPr>
          <p:txBody>
            <a:bodyPr wrap="none" rtlCol="0">
              <a:spAutoFit/>
            </a:bodyPr>
            <a:lstStyle/>
            <a:p>
              <a:r>
                <a:rPr lang="en-US">
                  <a:solidFill>
                    <a:srgbClr val="FF0000"/>
                  </a:solidFill>
                </a:rPr>
                <a:t>wc</a:t>
              </a:r>
              <a:endParaRPr lang="en-US"/>
            </a:p>
          </p:txBody>
        </p:sp>
        <p:sp>
          <p:nvSpPr>
            <p:cNvPr id="6" name="TextBox 5"/>
            <p:cNvSpPr txBox="1"/>
            <p:nvPr/>
          </p:nvSpPr>
          <p:spPr>
            <a:xfrm>
              <a:off x="5725219" y="2363232"/>
              <a:ext cx="333107" cy="369332"/>
            </a:xfrm>
            <a:prstGeom prst="rect">
              <a:avLst/>
            </a:prstGeom>
            <a:noFill/>
          </p:spPr>
          <p:txBody>
            <a:bodyPr wrap="none" rtlCol="0">
              <a:spAutoFit/>
            </a:bodyPr>
            <a:lstStyle/>
            <a:p>
              <a:r>
                <a:rPr lang="en-US">
                  <a:solidFill>
                    <a:srgbClr val="FF0000"/>
                  </a:solidFill>
                </a:rPr>
                <a:t>^</a:t>
              </a:r>
            </a:p>
          </p:txBody>
        </p:sp>
        <p:sp>
          <p:nvSpPr>
            <p:cNvPr id="8" name="TextBox 7"/>
            <p:cNvSpPr txBox="1"/>
            <p:nvPr/>
          </p:nvSpPr>
          <p:spPr>
            <a:xfrm>
              <a:off x="1256059" y="3425458"/>
              <a:ext cx="333107" cy="369332"/>
            </a:xfrm>
            <a:prstGeom prst="rect">
              <a:avLst/>
            </a:prstGeom>
            <a:noFill/>
          </p:spPr>
          <p:txBody>
            <a:bodyPr wrap="none" rtlCol="0">
              <a:spAutoFit/>
            </a:bodyPr>
            <a:lstStyle/>
            <a:p>
              <a:r>
                <a:rPr lang="en-US">
                  <a:solidFill>
                    <a:srgbClr val="FF0000"/>
                  </a:solidFill>
                </a:rPr>
                <a:t>^</a:t>
              </a:r>
              <a:endParaRPr lang="en-US"/>
            </a:p>
          </p:txBody>
        </p:sp>
        <p:sp>
          <p:nvSpPr>
            <p:cNvPr id="9" name="TextBox 8"/>
            <p:cNvSpPr txBox="1"/>
            <p:nvPr/>
          </p:nvSpPr>
          <p:spPr>
            <a:xfrm>
              <a:off x="3358499" y="3425458"/>
              <a:ext cx="416287" cy="369332"/>
            </a:xfrm>
            <a:prstGeom prst="rect">
              <a:avLst/>
            </a:prstGeom>
            <a:noFill/>
          </p:spPr>
          <p:txBody>
            <a:bodyPr wrap="none" rtlCol="0">
              <a:spAutoFit/>
            </a:bodyPr>
            <a:lstStyle/>
            <a:p>
              <a:r>
                <a:rPr lang="en-US">
                  <a:solidFill>
                    <a:srgbClr val="FF0000"/>
                  </a:solidFill>
                </a:rPr>
                <a:t>sp</a:t>
              </a:r>
              <a:endParaRPr lang="en-US"/>
            </a:p>
          </p:txBody>
        </p:sp>
        <p:sp>
          <p:nvSpPr>
            <p:cNvPr id="10" name="TextBox 9"/>
            <p:cNvSpPr txBox="1"/>
            <p:nvPr/>
          </p:nvSpPr>
          <p:spPr>
            <a:xfrm>
              <a:off x="2940242" y="3425458"/>
              <a:ext cx="513282" cy="369332"/>
            </a:xfrm>
            <a:prstGeom prst="rect">
              <a:avLst/>
            </a:prstGeom>
            <a:noFill/>
          </p:spPr>
          <p:txBody>
            <a:bodyPr wrap="none" rtlCol="0">
              <a:spAutoFit/>
            </a:bodyPr>
            <a:lstStyle/>
            <a:p>
              <a:r>
                <a:rPr lang="en-US">
                  <a:solidFill>
                    <a:srgbClr val="FF0000"/>
                  </a:solidFill>
                </a:rPr>
                <a:t>s/v/</a:t>
              </a:r>
              <a:endParaRPr lang="en-US"/>
            </a:p>
          </p:txBody>
        </p:sp>
        <p:sp>
          <p:nvSpPr>
            <p:cNvPr id="11" name="TextBox 10"/>
            <p:cNvSpPr txBox="1"/>
            <p:nvPr/>
          </p:nvSpPr>
          <p:spPr>
            <a:xfrm>
              <a:off x="3707529" y="3425458"/>
              <a:ext cx="333107" cy="369332"/>
            </a:xfrm>
            <a:prstGeom prst="rect">
              <a:avLst/>
            </a:prstGeom>
            <a:noFill/>
          </p:spPr>
          <p:txBody>
            <a:bodyPr wrap="square" rtlCol="0">
              <a:spAutoFit/>
            </a:bodyPr>
            <a:lstStyle/>
            <a:p>
              <a:r>
                <a:rPr lang="en-US">
                  <a:solidFill>
                    <a:srgbClr val="FF0000"/>
                  </a:solidFill>
                </a:rPr>
                <a:t>^</a:t>
              </a:r>
              <a:endParaRPr lang="en-US"/>
            </a:p>
          </p:txBody>
        </p:sp>
        <p:sp>
          <p:nvSpPr>
            <p:cNvPr id="12" name="TextBox 11"/>
            <p:cNvSpPr txBox="1"/>
            <p:nvPr/>
          </p:nvSpPr>
          <p:spPr>
            <a:xfrm>
              <a:off x="5355493" y="3425458"/>
              <a:ext cx="333107" cy="369332"/>
            </a:xfrm>
            <a:prstGeom prst="rect">
              <a:avLst/>
            </a:prstGeom>
            <a:noFill/>
          </p:spPr>
          <p:txBody>
            <a:bodyPr wrap="square" rtlCol="0">
              <a:spAutoFit/>
            </a:bodyPr>
            <a:lstStyle/>
            <a:p>
              <a:r>
                <a:rPr lang="en-US">
                  <a:solidFill>
                    <a:srgbClr val="FF0000"/>
                  </a:solidFill>
                </a:rPr>
                <a:t>^</a:t>
              </a:r>
              <a:endParaRPr lang="en-US"/>
            </a:p>
          </p:txBody>
        </p:sp>
        <p:sp>
          <p:nvSpPr>
            <p:cNvPr id="13" name="TextBox 12"/>
            <p:cNvSpPr txBox="1"/>
            <p:nvPr/>
          </p:nvSpPr>
          <p:spPr>
            <a:xfrm>
              <a:off x="6621905" y="3425458"/>
              <a:ext cx="333107" cy="369332"/>
            </a:xfrm>
            <a:prstGeom prst="rect">
              <a:avLst/>
            </a:prstGeom>
            <a:noFill/>
          </p:spPr>
          <p:txBody>
            <a:bodyPr wrap="square" rtlCol="0">
              <a:spAutoFit/>
            </a:bodyPr>
            <a:lstStyle/>
            <a:p>
              <a:r>
                <a:rPr lang="en-US">
                  <a:solidFill>
                    <a:srgbClr val="FF0000"/>
                  </a:solidFill>
                </a:rPr>
                <a:t>x</a:t>
              </a:r>
              <a:endParaRPr lang="en-US"/>
            </a:p>
          </p:txBody>
        </p:sp>
        <p:sp>
          <p:nvSpPr>
            <p:cNvPr id="14" name="TextBox 13"/>
            <p:cNvSpPr txBox="1"/>
            <p:nvPr/>
          </p:nvSpPr>
          <p:spPr>
            <a:xfrm>
              <a:off x="1040159" y="4495800"/>
              <a:ext cx="405805" cy="369332"/>
            </a:xfrm>
            <a:prstGeom prst="rect">
              <a:avLst/>
            </a:prstGeom>
            <a:noFill/>
          </p:spPr>
          <p:txBody>
            <a:bodyPr wrap="none" rtlCol="0">
              <a:spAutoFit/>
            </a:bodyPr>
            <a:lstStyle/>
            <a:p>
              <a:r>
                <a:rPr lang="en-US">
                  <a:solidFill>
                    <a:srgbClr val="FF0000"/>
                  </a:solidFill>
                </a:rPr>
                <a:t>ac</a:t>
              </a:r>
              <a:endParaRPr lang="en-US"/>
            </a:p>
          </p:txBody>
        </p:sp>
        <p:sp>
          <p:nvSpPr>
            <p:cNvPr id="15" name="TextBox 14"/>
            <p:cNvSpPr txBox="1"/>
            <p:nvPr/>
          </p:nvSpPr>
          <p:spPr>
            <a:xfrm>
              <a:off x="2384311" y="4495800"/>
              <a:ext cx="550188" cy="369332"/>
            </a:xfrm>
            <a:prstGeom prst="rect">
              <a:avLst/>
            </a:prstGeom>
            <a:noFill/>
          </p:spPr>
          <p:txBody>
            <a:bodyPr wrap="none" rtlCol="0">
              <a:spAutoFit/>
            </a:bodyPr>
            <a:lstStyle/>
            <a:p>
              <a:r>
                <a:rPr lang="en-US">
                  <a:solidFill>
                    <a:srgbClr val="FF0000"/>
                  </a:solidFill>
                </a:rPr>
                <a:t>neg</a:t>
              </a:r>
              <a:endParaRPr lang="en-US"/>
            </a:p>
          </p:txBody>
        </p:sp>
        <p:sp>
          <p:nvSpPr>
            <p:cNvPr id="16" name="TextBox 15"/>
            <p:cNvSpPr txBox="1"/>
            <p:nvPr/>
          </p:nvSpPr>
          <p:spPr>
            <a:xfrm>
              <a:off x="3360545" y="4488934"/>
              <a:ext cx="416287" cy="369332"/>
            </a:xfrm>
            <a:prstGeom prst="rect">
              <a:avLst/>
            </a:prstGeom>
            <a:noFill/>
          </p:spPr>
          <p:txBody>
            <a:bodyPr wrap="none" rtlCol="0">
              <a:spAutoFit/>
            </a:bodyPr>
            <a:lstStyle/>
            <a:p>
              <a:r>
                <a:rPr lang="en-US">
                  <a:solidFill>
                    <a:srgbClr val="FF0000"/>
                  </a:solidFill>
                </a:rPr>
                <a:t>sp</a:t>
              </a:r>
              <a:endParaRPr lang="en-US"/>
            </a:p>
          </p:txBody>
        </p:sp>
        <p:sp>
          <p:nvSpPr>
            <p:cNvPr id="17" name="TextBox 16"/>
            <p:cNvSpPr txBox="1"/>
            <p:nvPr/>
          </p:nvSpPr>
          <p:spPr>
            <a:xfrm>
              <a:off x="3755094" y="4572000"/>
              <a:ext cx="333107" cy="369332"/>
            </a:xfrm>
            <a:prstGeom prst="rect">
              <a:avLst/>
            </a:prstGeom>
            <a:noFill/>
          </p:spPr>
          <p:txBody>
            <a:bodyPr wrap="square" rtlCol="0">
              <a:spAutoFit/>
            </a:bodyPr>
            <a:lstStyle/>
            <a:p>
              <a:r>
                <a:rPr lang="en-US">
                  <a:solidFill>
                    <a:srgbClr val="FF0000"/>
                  </a:solidFill>
                </a:rPr>
                <a:t>^</a:t>
              </a:r>
              <a:endParaRPr lang="en-US"/>
            </a:p>
          </p:txBody>
        </p:sp>
        <p:sp>
          <p:nvSpPr>
            <p:cNvPr id="18" name="TextBox 17"/>
            <p:cNvSpPr txBox="1"/>
            <p:nvPr/>
          </p:nvSpPr>
          <p:spPr>
            <a:xfrm>
              <a:off x="5793651" y="4559300"/>
              <a:ext cx="333107" cy="369332"/>
            </a:xfrm>
            <a:prstGeom prst="rect">
              <a:avLst/>
            </a:prstGeom>
            <a:noFill/>
          </p:spPr>
          <p:txBody>
            <a:bodyPr wrap="square" rtlCol="0">
              <a:spAutoFit/>
            </a:bodyPr>
            <a:lstStyle/>
            <a:p>
              <a:r>
                <a:rPr lang="en-US">
                  <a:solidFill>
                    <a:srgbClr val="FF0000"/>
                  </a:solidFill>
                </a:rPr>
                <a:t>^</a:t>
              </a:r>
              <a:endParaRPr lang="en-US"/>
            </a:p>
          </p:txBody>
        </p:sp>
      </p:grpSp>
      <p:sp>
        <p:nvSpPr>
          <p:cNvPr id="20" name="TextBox 19"/>
          <p:cNvSpPr txBox="1"/>
          <p:nvPr/>
        </p:nvSpPr>
        <p:spPr>
          <a:xfrm>
            <a:off x="810318" y="5105400"/>
            <a:ext cx="7649547" cy="1200328"/>
          </a:xfrm>
          <a:prstGeom prst="rect">
            <a:avLst/>
          </a:prstGeom>
          <a:noFill/>
        </p:spPr>
        <p:txBody>
          <a:bodyPr wrap="square" rtlCol="0">
            <a:spAutoFit/>
          </a:bodyPr>
          <a:lstStyle/>
          <a:p>
            <a:r>
              <a:rPr lang="en-US" sz="2400" i="1">
                <a:solidFill>
                  <a:schemeClr val="bg1"/>
                </a:solidFill>
              </a:rPr>
              <a:t>He is amusing, funny and strange. He has brown hair and brown eyes. He likes basketball and football. He doesn’t like gymnastics and hockey. </a:t>
            </a:r>
          </a:p>
        </p:txBody>
      </p:sp>
      <p:sp>
        <p:nvSpPr>
          <p:cNvPr id="4" name="Title 3"/>
          <p:cNvSpPr>
            <a:spLocks noGrp="1"/>
          </p:cNvSpPr>
          <p:nvPr>
            <p:ph type="title"/>
          </p:nvPr>
        </p:nvSpPr>
        <p:spPr>
          <a:xfrm>
            <a:off x="628650" y="365127"/>
            <a:ext cx="7831215" cy="702258"/>
          </a:xfrm>
          <a:solidFill>
            <a:schemeClr val="accent1"/>
          </a:solidFill>
        </p:spPr>
        <p:txBody>
          <a:bodyPr/>
          <a:lstStyle/>
          <a:p>
            <a:r>
              <a:rPr lang="en-US">
                <a:solidFill>
                  <a:schemeClr val="tx1"/>
                </a:solidFill>
              </a:rPr>
              <a:t>Correcting with Codes</a:t>
            </a:r>
          </a:p>
        </p:txBody>
      </p:sp>
    </p:spTree>
    <p:extLst>
      <p:ext uri="{BB962C8B-B14F-4D97-AF65-F5344CB8AC3E}">
        <p14:creationId xmlns:p14="http://schemas.microsoft.com/office/powerpoint/2010/main" val="1521158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itle 2"/>
          <p:cNvSpPr>
            <a:spLocks noGrp="1"/>
          </p:cNvSpPr>
          <p:nvPr>
            <p:ph type="title"/>
          </p:nvPr>
        </p:nvSpPr>
        <p:spPr/>
        <p:txBody>
          <a:bodyPr>
            <a:normAutofit/>
          </a:bodyPr>
          <a:lstStyle/>
          <a:p>
            <a:r>
              <a:rPr lang="en-US" sz="3600"/>
              <a:t>Composition Correction Reference Sheet</a:t>
            </a:r>
          </a:p>
        </p:txBody>
      </p:sp>
      <p:sp>
        <p:nvSpPr>
          <p:cNvPr id="233475" name="TextBox 3"/>
          <p:cNvSpPr txBox="1">
            <a:spLocks noChangeArrowheads="1"/>
          </p:cNvSpPr>
          <p:nvPr/>
        </p:nvSpPr>
        <p:spPr bwMode="auto">
          <a:xfrm>
            <a:off x="941388" y="1549400"/>
            <a:ext cx="7660879" cy="1569660"/>
          </a:xfrm>
          <a:prstGeom prst="rect">
            <a:avLst/>
          </a:prstGeom>
          <a:noFill/>
          <a:ln w="9525">
            <a:noFill/>
            <a:miter lim="800000"/>
            <a:headEnd/>
            <a:tailEnd/>
          </a:ln>
        </p:spPr>
        <p:txBody>
          <a:bodyPr wrap="square">
            <a:prstTxWarp prst="textNoShape">
              <a:avLst/>
            </a:prstTxWarp>
            <a:spAutoFit/>
          </a:bodyPr>
          <a:lstStyle/>
          <a:p>
            <a:r>
              <a:rPr lang="en-US" sz="2400"/>
              <a:t>The error chart lists codes for your writing errors. You will use the codes and the samples provided to assess and correct the mistakes that you made in your</a:t>
            </a:r>
          </a:p>
          <a:p>
            <a:r>
              <a:rPr lang="en-US" sz="2400"/>
              <a:t>composition.</a:t>
            </a:r>
          </a:p>
        </p:txBody>
      </p:sp>
      <p:graphicFrame>
        <p:nvGraphicFramePr>
          <p:cNvPr id="5" name="Table 4"/>
          <p:cNvGraphicFramePr>
            <a:graphicFrameLocks noGrp="1"/>
          </p:cNvGraphicFramePr>
          <p:nvPr/>
        </p:nvGraphicFramePr>
        <p:xfrm>
          <a:off x="808038" y="3074873"/>
          <a:ext cx="7526867" cy="2687320"/>
        </p:xfrm>
        <a:graphic>
          <a:graphicData uri="http://schemas.openxmlformats.org/drawingml/2006/table">
            <a:tbl>
              <a:tblPr firstRow="1" bandRow="1">
                <a:tableStyleId>{5C22544A-7EE6-4342-B048-85BDC9FD1C3A}</a:tableStyleId>
              </a:tblPr>
              <a:tblGrid>
                <a:gridCol w="1034944"/>
                <a:gridCol w="2605724"/>
                <a:gridCol w="3886199"/>
              </a:tblGrid>
              <a:tr h="370840">
                <a:tc>
                  <a:txBody>
                    <a:bodyPr/>
                    <a:lstStyle/>
                    <a:p>
                      <a:pPr algn="ctr"/>
                      <a:r>
                        <a:rPr lang="en-US"/>
                        <a:t>Code</a:t>
                      </a:r>
                    </a:p>
                  </a:txBody>
                  <a:tcPr/>
                </a:tc>
                <a:tc>
                  <a:txBody>
                    <a:bodyPr/>
                    <a:lstStyle/>
                    <a:p>
                      <a:pPr algn="ctr"/>
                      <a:r>
                        <a:rPr lang="en-US"/>
                        <a:t>Explanation</a:t>
                      </a:r>
                    </a:p>
                  </a:txBody>
                  <a:tcPr/>
                </a:tc>
                <a:tc>
                  <a:txBody>
                    <a:bodyPr/>
                    <a:lstStyle/>
                    <a:p>
                      <a:pPr algn="ctr"/>
                      <a:r>
                        <a:rPr lang="en-US"/>
                        <a:t>Sample</a:t>
                      </a:r>
                    </a:p>
                  </a:txBody>
                  <a:tcPr/>
                </a:tc>
              </a:tr>
              <a:tr h="370840">
                <a:tc>
                  <a:txBody>
                    <a:bodyPr/>
                    <a:lstStyle/>
                    <a:p>
                      <a:pPr algn="l"/>
                      <a:r>
                        <a:rPr lang="en-US"/>
                        <a:t>1. sp</a:t>
                      </a:r>
                    </a:p>
                  </a:txBody>
                  <a:tcPr anchor="ctr"/>
                </a:tc>
                <a:tc>
                  <a:txBody>
                    <a:bodyPr/>
                    <a:lstStyle/>
                    <a:p>
                      <a:r>
                        <a:rPr lang="en-US" sz="1600"/>
                        <a:t>Spelling mistake</a:t>
                      </a:r>
                    </a:p>
                  </a:txBody>
                  <a:tcPr anchor="ctr"/>
                </a:tc>
                <a:tc>
                  <a:txBody>
                    <a:bodyPr/>
                    <a:lstStyle/>
                    <a:p>
                      <a:r>
                        <a:rPr lang="en-US" sz="1600" i="1"/>
                        <a:t>               sp</a:t>
                      </a:r>
                    </a:p>
                    <a:p>
                      <a:r>
                        <a:rPr lang="en-US" sz="1600"/>
                        <a:t>J’aime</a:t>
                      </a:r>
                      <a:r>
                        <a:rPr lang="en-US" sz="1600" baseline="0"/>
                        <a:t> bein   (bien)</a:t>
                      </a:r>
                      <a:endParaRPr lang="en-US" sz="1600"/>
                    </a:p>
                  </a:txBody>
                  <a:tcPr/>
                </a:tc>
              </a:tr>
              <a:tr h="370840">
                <a:tc>
                  <a:txBody>
                    <a:bodyPr/>
                    <a:lstStyle/>
                    <a:p>
                      <a:pPr algn="l"/>
                      <a:r>
                        <a:rPr lang="en-US"/>
                        <a:t>2. s/v</a:t>
                      </a:r>
                    </a:p>
                  </a:txBody>
                  <a:tcPr anchor="ctr"/>
                </a:tc>
                <a:tc>
                  <a:txBody>
                    <a:bodyPr/>
                    <a:lstStyle/>
                    <a:p>
                      <a:r>
                        <a:rPr lang="en-US" sz="1600"/>
                        <a:t>Subject and verb need to agree</a:t>
                      </a:r>
                    </a:p>
                  </a:txBody>
                  <a:tcPr anchor="ctr"/>
                </a:tc>
                <a:tc>
                  <a:txBody>
                    <a:bodyPr/>
                    <a:lstStyle/>
                    <a:p>
                      <a:r>
                        <a:rPr lang="en-US" sz="1600"/>
                        <a:t>                                 </a:t>
                      </a:r>
                      <a:r>
                        <a:rPr lang="en-US" sz="1600" i="1"/>
                        <a:t>s/v</a:t>
                      </a:r>
                    </a:p>
                    <a:p>
                      <a:r>
                        <a:rPr lang="en-US" sz="1600"/>
                        <a:t>Où est-ce</a:t>
                      </a:r>
                      <a:r>
                        <a:rPr lang="en-US" sz="1600" baseline="0"/>
                        <a:t> que tu habite? (habites)</a:t>
                      </a:r>
                      <a:endParaRPr lang="en-US" sz="1600"/>
                    </a:p>
                  </a:txBody>
                  <a:tcPr/>
                </a:tc>
              </a:tr>
              <a:tr h="370840">
                <a:tc>
                  <a:txBody>
                    <a:bodyPr/>
                    <a:lstStyle/>
                    <a:p>
                      <a:pPr algn="l"/>
                      <a:r>
                        <a:rPr lang="en-US"/>
                        <a:t>3. n</a:t>
                      </a:r>
                    </a:p>
                  </a:txBody>
                  <a:tcPr anchor="ctr"/>
                </a:tc>
                <a:tc>
                  <a:txBody>
                    <a:bodyPr/>
                    <a:lstStyle/>
                    <a:p>
                      <a:r>
                        <a:rPr lang="en-US" sz="1600"/>
                        <a:t>Noun / adjective</a:t>
                      </a:r>
                      <a:r>
                        <a:rPr lang="en-US" sz="1600" baseline="0"/>
                        <a:t> agreement</a:t>
                      </a:r>
                      <a:endParaRPr lang="en-US" sz="1600"/>
                    </a:p>
                  </a:txBody>
                  <a:tcPr anchor="ctr"/>
                </a:tc>
                <a:tc>
                  <a:txBody>
                    <a:bodyPr/>
                    <a:lstStyle/>
                    <a:p>
                      <a:r>
                        <a:rPr lang="en-US" sz="1600"/>
                        <a:t>                        </a:t>
                      </a:r>
                      <a:r>
                        <a:rPr lang="en-US" sz="1600" i="1"/>
                        <a:t>n</a:t>
                      </a:r>
                    </a:p>
                    <a:p>
                      <a:r>
                        <a:rPr lang="en-US" sz="1600"/>
                        <a:t>J’adore le petit</a:t>
                      </a:r>
                      <a:r>
                        <a:rPr lang="en-US" sz="1600" baseline="0"/>
                        <a:t>e chien noir. (petit)</a:t>
                      </a:r>
                      <a:endParaRPr lang="en-US" sz="1600"/>
                    </a:p>
                  </a:txBody>
                  <a:tcPr/>
                </a:tc>
              </a:tr>
              <a:tr h="370840">
                <a:tc>
                  <a:txBody>
                    <a:bodyPr/>
                    <a:lstStyle/>
                    <a:p>
                      <a:pPr algn="l"/>
                      <a:r>
                        <a:rPr lang="en-US"/>
                        <a:t>4. m</a:t>
                      </a:r>
                    </a:p>
                  </a:txBody>
                  <a:tcPr anchor="ctr"/>
                </a:tc>
                <a:tc>
                  <a:txBody>
                    <a:bodyPr/>
                    <a:lstStyle/>
                    <a:p>
                      <a:r>
                        <a:rPr lang="en-US" sz="1600"/>
                        <a:t>Mood – use indicative or subjunctive correctly</a:t>
                      </a:r>
                    </a:p>
                  </a:txBody>
                  <a:tcPr anchor="ctr"/>
                </a:tc>
                <a:tc>
                  <a:txBody>
                    <a:bodyPr/>
                    <a:lstStyle/>
                    <a:p>
                      <a:r>
                        <a:rPr lang="en-US" sz="1600"/>
                        <a:t>                          </a:t>
                      </a:r>
                      <a:r>
                        <a:rPr lang="en-US" sz="1600" i="1"/>
                        <a:t> m</a:t>
                      </a:r>
                    </a:p>
                    <a:p>
                      <a:r>
                        <a:rPr lang="en-US" sz="1600"/>
                        <a:t>Il</a:t>
                      </a:r>
                      <a:r>
                        <a:rPr lang="en-US" sz="1600" baseline="0"/>
                        <a:t> faut que tu fais tes devoirs. (fasses)</a:t>
                      </a:r>
                      <a:endParaRPr lang="en-US" sz="1600"/>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795652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Mexico – Write “cognate” sentences in Spanish. </a:t>
            </a:r>
          </a:p>
        </p:txBody>
      </p:sp>
      <p:sp>
        <p:nvSpPr>
          <p:cNvPr id="4" name="Content Placeholder 3"/>
          <p:cNvSpPr>
            <a:spLocks noGrp="1"/>
          </p:cNvSpPr>
          <p:nvPr>
            <p:ph idx="1"/>
          </p:nvPr>
        </p:nvSpPr>
        <p:spPr/>
        <p:txBody>
          <a:bodyPr>
            <a:normAutofit fontScale="92500" lnSpcReduction="10000"/>
          </a:bodyPr>
          <a:lstStyle/>
          <a:p>
            <a:r>
              <a:rPr lang="en-US"/>
              <a:t>The United States is north of Mexico. </a:t>
            </a:r>
          </a:p>
          <a:p>
            <a:r>
              <a:rPr lang="en-US"/>
              <a:t>Mexico has volcanoes, beaches and mountains. </a:t>
            </a:r>
          </a:p>
          <a:p>
            <a:r>
              <a:rPr lang="en-US"/>
              <a:t>Mexico is bigger than the United States. </a:t>
            </a:r>
          </a:p>
          <a:p>
            <a:r>
              <a:rPr lang="en-US"/>
              <a:t>The Chihuahuan Desert is bigger than the Mojave Desert.</a:t>
            </a:r>
          </a:p>
          <a:p>
            <a:r>
              <a:rPr lang="en-US"/>
              <a:t>Mayan temples are found in the Yucatan.</a:t>
            </a:r>
          </a:p>
          <a:p>
            <a:r>
              <a:rPr lang="en-US"/>
              <a:t>The Rio Bravo is the Rio Grande.</a:t>
            </a:r>
          </a:p>
          <a:p>
            <a:r>
              <a:rPr lang="en-US"/>
              <a:t>Tapirs and howler monkeys live in the rain forest.</a:t>
            </a:r>
          </a:p>
          <a:p>
            <a:r>
              <a:rPr lang="en-US"/>
              <a:t>The cocoa bean grows in Mexico.</a:t>
            </a:r>
          </a:p>
          <a:p>
            <a:r>
              <a:rPr lang="en-US"/>
              <a:t>An ancient Mayan god is named Jukulkan.</a:t>
            </a:r>
          </a:p>
          <a:p>
            <a:r>
              <a:rPr lang="en-US"/>
              <a:t>Monarch butterflies fly from Canada and the US every year. </a:t>
            </a:r>
          </a:p>
          <a:p>
            <a:r>
              <a:rPr lang="en-US"/>
              <a:t>Copper Canyon is bigger than the Grand Canyon. </a:t>
            </a:r>
          </a:p>
        </p:txBody>
      </p:sp>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3387981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a:t>Perfection </a:t>
            </a:r>
          </a:p>
        </p:txBody>
      </p:sp>
      <p:sp>
        <p:nvSpPr>
          <p:cNvPr id="8" name="Content Placeholder 7"/>
          <p:cNvSpPr>
            <a:spLocks noGrp="1"/>
          </p:cNvSpPr>
          <p:nvPr>
            <p:ph idx="1"/>
          </p:nvPr>
        </p:nvSpPr>
        <p:spPr>
          <a:xfrm>
            <a:off x="734325" y="1479266"/>
            <a:ext cx="7675350" cy="1111539"/>
          </a:xfrm>
          <a:solidFill>
            <a:schemeClr val="bg1"/>
          </a:solidFill>
        </p:spPr>
        <p:txBody>
          <a:bodyPr>
            <a:normAutofit/>
          </a:bodyPr>
          <a:lstStyle/>
          <a:p>
            <a:pPr marL="0" indent="0">
              <a:buNone/>
            </a:pPr>
            <a:r>
              <a:rPr lang="en-US" sz="3600"/>
              <a:t>the act of making something perfect or better : the act of perfecting something</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Picture 5"/>
          <p:cNvPicPr>
            <a:picLocks noChangeAspect="1"/>
          </p:cNvPicPr>
          <p:nvPr/>
        </p:nvPicPr>
        <p:blipFill>
          <a:blip r:embed="rId2"/>
          <a:stretch>
            <a:fillRect/>
          </a:stretch>
        </p:blipFill>
        <p:spPr>
          <a:xfrm>
            <a:off x="1789287" y="2750360"/>
            <a:ext cx="5565426" cy="2800105"/>
          </a:xfrm>
          <a:prstGeom prst="rect">
            <a:avLst/>
          </a:prstGeom>
        </p:spPr>
      </p:pic>
      <p:sp>
        <p:nvSpPr>
          <p:cNvPr id="9" name="TextBox 8"/>
          <p:cNvSpPr txBox="1"/>
          <p:nvPr/>
        </p:nvSpPr>
        <p:spPr>
          <a:xfrm>
            <a:off x="1066874" y="5630242"/>
            <a:ext cx="7010252" cy="646331"/>
          </a:xfrm>
          <a:prstGeom prst="rect">
            <a:avLst/>
          </a:prstGeom>
          <a:noFill/>
        </p:spPr>
        <p:txBody>
          <a:bodyPr wrap="none" rtlCol="0">
            <a:spAutoFit/>
          </a:bodyPr>
          <a:lstStyle/>
          <a:p>
            <a:r>
              <a:rPr lang="en-US" sz="3600"/>
              <a:t>But nothing works 100% of the time</a:t>
            </a:r>
          </a:p>
        </p:txBody>
      </p:sp>
    </p:spTree>
    <p:extLst>
      <p:ext uri="{BB962C8B-B14F-4D97-AF65-F5344CB8AC3E}">
        <p14:creationId xmlns:p14="http://schemas.microsoft.com/office/powerpoint/2010/main" val="106489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17984"/>
          </a:xfrm>
          <a:solidFill>
            <a:schemeClr val="accent1"/>
          </a:solidFill>
        </p:spPr>
        <p:txBody>
          <a:bodyPr/>
          <a:lstStyle/>
          <a:p>
            <a:r>
              <a:rPr lang="en-US"/>
              <a:t>Common Challenges</a:t>
            </a:r>
          </a:p>
        </p:txBody>
      </p:sp>
      <p:sp>
        <p:nvSpPr>
          <p:cNvPr id="3" name="Content Placeholder 2"/>
          <p:cNvSpPr>
            <a:spLocks noGrp="1"/>
          </p:cNvSpPr>
          <p:nvPr>
            <p:ph idx="1"/>
          </p:nvPr>
        </p:nvSpPr>
        <p:spPr/>
        <p:txBody>
          <a:bodyPr/>
          <a:lstStyle/>
          <a:p>
            <a:r>
              <a:rPr lang="en-US"/>
              <a:t>Concept of I do, we do, you do –more student-to-student interaction, knowing that individual students have met can do statement</a:t>
            </a:r>
          </a:p>
          <a:p>
            <a:r>
              <a:rPr lang="en-US"/>
              <a:t>Referencing can do statements</a:t>
            </a:r>
          </a:p>
          <a:p>
            <a:r>
              <a:rPr lang="en-US"/>
              <a:t>Building from words to phrases to sentences</a:t>
            </a:r>
          </a:p>
          <a:p>
            <a:r>
              <a:rPr lang="en-US"/>
              <a:t>Use of interpretive mode on a regular basis</a:t>
            </a:r>
          </a:p>
          <a:p>
            <a:r>
              <a:rPr lang="en-US"/>
              <a:t>Using checklists to monitor student performance</a:t>
            </a:r>
          </a:p>
          <a:p>
            <a:r>
              <a:rPr lang="en-US"/>
              <a:t>Calling on volunteers, non-volunteers</a:t>
            </a:r>
          </a:p>
          <a:p>
            <a:r>
              <a:rPr lang="en-US"/>
              <a:t>Making certain that the conversational components are as real-world as possible</a:t>
            </a:r>
          </a:p>
          <a:p>
            <a:endParaRPr lang="en-US"/>
          </a:p>
        </p:txBody>
      </p:sp>
      <p:sp>
        <p:nvSpPr>
          <p:cNvPr id="4" name="Footer Placeholder 3"/>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0549635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59404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sp>
        <p:nvSpPr>
          <p:cNvPr id="113668" name="Rectangle 4"/>
          <p:cNvSpPr>
            <a:spLocks noGrp="1" noChangeArrowheads="1"/>
          </p:cNvSpPr>
          <p:nvPr>
            <p:ph type="title"/>
          </p:nvPr>
        </p:nvSpPr>
        <p:spPr>
          <a:xfrm>
            <a:off x="177800" y="-101600"/>
            <a:ext cx="8229600" cy="990600"/>
          </a:xfrm>
        </p:spPr>
        <p:txBody>
          <a:bodyPr>
            <a:noAutofit/>
          </a:bodyPr>
          <a:lstStyle/>
          <a:p>
            <a:r>
              <a:rPr lang="en-US" sz="3200">
                <a:solidFill>
                  <a:schemeClr val="tx1"/>
                </a:solidFill>
              </a:rPr>
              <a:t>Primacy-Recency</a:t>
            </a:r>
            <a:br>
              <a:rPr lang="en-US" sz="3200">
                <a:solidFill>
                  <a:schemeClr val="tx1"/>
                </a:solidFill>
              </a:rPr>
            </a:br>
            <a:r>
              <a:rPr lang="en-US" sz="2400">
                <a:solidFill>
                  <a:schemeClr val="tx1"/>
                </a:solidFill>
              </a:rPr>
              <a:t>We learn best what we learn first and last.</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2055813" cy="338138"/>
          </a:xfrm>
          <a:prstGeom prst="rect">
            <a:avLst/>
          </a:prstGeom>
          <a:noFill/>
          <a:ln w="9525">
            <a:noFill/>
            <a:miter lim="800000"/>
            <a:headEnd/>
            <a:tailEnd/>
          </a:ln>
        </p:spPr>
        <p:txBody>
          <a:bodyPr wrap="none">
            <a:prstTxWarp prst="textNoShape">
              <a:avLst/>
            </a:prstTxWarp>
            <a:spAutoFit/>
          </a:bodyPr>
          <a:lstStyle/>
          <a:p>
            <a:r>
              <a:rPr lang="en-US" sz="1600">
                <a:solidFill>
                  <a:srgbClr val="000000"/>
                </a:solidFill>
              </a:rPr>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028950" y="2810797"/>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3057525" cy="831850"/>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13" name="Cloud Callout 12"/>
          <p:cNvSpPr/>
          <p:nvPr/>
        </p:nvSpPr>
        <p:spPr>
          <a:xfrm>
            <a:off x="5776913" y="88900"/>
            <a:ext cx="3238500" cy="1450848"/>
          </a:xfrm>
          <a:prstGeom prst="cloudCallout">
            <a:avLst>
              <a:gd name="adj1" fmla="val -126323"/>
              <a:gd name="adj2" fmla="val 8438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What is the most important thing in the lesson? Do it first.</a:t>
            </a:r>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489794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365127"/>
            <a:ext cx="7866421" cy="1021222"/>
          </a:xfrm>
          <a:solidFill>
            <a:schemeClr val="accent1"/>
          </a:solidFill>
        </p:spPr>
        <p:txBody>
          <a:bodyPr/>
          <a:lstStyle/>
          <a:p>
            <a:r>
              <a:rPr lang="en-US">
                <a:solidFill>
                  <a:schemeClr val="tx1"/>
                </a:solidFill>
              </a:rPr>
              <a:t>Gradual Release of Responsibility</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170" y="2078182"/>
            <a:ext cx="9123494" cy="3319419"/>
          </a:xfrm>
        </p:spPr>
      </p:pic>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5905725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Shape 620" descr="Image result for oaxaca monte alban"/>
          <p:cNvPicPr preferRelativeResize="0"/>
          <p:nvPr/>
        </p:nvPicPr>
        <p:blipFill>
          <a:blip r:embed="rId3">
            <a:alphaModFix/>
          </a:blip>
          <a:stretch>
            <a:fillRect/>
          </a:stretch>
        </p:blipFill>
        <p:spPr>
          <a:xfrm>
            <a:off x="993501" y="2309358"/>
            <a:ext cx="7154575" cy="3225625"/>
          </a:xfrm>
          <a:prstGeom prst="rect">
            <a:avLst/>
          </a:prstGeom>
          <a:noFill/>
          <a:ln>
            <a:noFill/>
          </a:ln>
        </p:spPr>
      </p:pic>
      <p:sp>
        <p:nvSpPr>
          <p:cNvPr id="622" name="Shape 622"/>
          <p:cNvSpPr txBox="1">
            <a:spLocks noGrp="1"/>
          </p:cNvSpPr>
          <p:nvPr>
            <p:ph type="title"/>
          </p:nvPr>
        </p:nvSpPr>
        <p:spPr>
          <a:xfrm>
            <a:off x="6355865" y="1435339"/>
            <a:ext cx="2389929" cy="874019"/>
          </a:xfrm>
          <a:prstGeom prst="rect">
            <a:avLst/>
          </a:prstGeom>
          <a:solidFill>
            <a:schemeClr val="bg1"/>
          </a:solidFill>
        </p:spPr>
        <p:txBody>
          <a:bodyPr vert="horz" lIns="91425" tIns="91425" rIns="91425" bIns="91425" rtlCol="0" anchor="t" anchorCtr="0">
            <a:noAutofit/>
          </a:bodyPr>
          <a:lstStyle/>
          <a:p>
            <a:r>
              <a:rPr lang="en" sz="2400">
                <a:solidFill>
                  <a:schemeClr val="tx1"/>
                </a:solidFill>
                <a:latin typeface="Chelsea Market"/>
                <a:ea typeface="Chelsea Market"/>
                <a:cs typeface="Chelsea Market"/>
                <a:sym typeface="Chelsea Market"/>
              </a:rPr>
              <a:t>¿Cómo es?</a:t>
            </a:r>
            <a:r>
              <a:rPr lang="en-US" sz="2400">
                <a:solidFill>
                  <a:schemeClr val="tx1"/>
                </a:solidFill>
                <a:latin typeface="Chelsea Market"/>
                <a:ea typeface="Chelsea Market"/>
                <a:cs typeface="Chelsea Market"/>
                <a:sym typeface="Chelsea Market"/>
              </a:rPr>
              <a:t/>
            </a:r>
            <a:br>
              <a:rPr lang="en-US" sz="2400">
                <a:solidFill>
                  <a:schemeClr val="tx1"/>
                </a:solidFill>
                <a:latin typeface="Chelsea Market"/>
                <a:ea typeface="Chelsea Market"/>
                <a:cs typeface="Chelsea Market"/>
                <a:sym typeface="Chelsea Market"/>
              </a:rPr>
            </a:br>
            <a:r>
              <a:rPr lang="en-US" sz="2400">
                <a:solidFill>
                  <a:schemeClr val="tx1"/>
                </a:solidFill>
                <a:latin typeface="Chelsea Market"/>
                <a:ea typeface="Chelsea Market"/>
                <a:cs typeface="Chelsea Market"/>
                <a:sym typeface="Chelsea Market"/>
              </a:rPr>
              <a:t>   Es</a:t>
            </a:r>
            <a:r>
              <a:rPr lang="is-IS" sz="2400">
                <a:solidFill>
                  <a:schemeClr val="tx1"/>
                </a:solidFill>
                <a:latin typeface="Chelsea Market"/>
                <a:ea typeface="Chelsea Market"/>
                <a:cs typeface="Chelsea Market"/>
                <a:sym typeface="Chelsea Market"/>
              </a:rPr>
              <a:t>….</a:t>
            </a:r>
            <a:r>
              <a:rPr lang="en-US" sz="2400">
                <a:solidFill>
                  <a:schemeClr val="tx1"/>
                </a:solidFill>
                <a:latin typeface="Chelsea Market"/>
                <a:ea typeface="Chelsea Market"/>
                <a:cs typeface="Chelsea Market"/>
                <a:sym typeface="Chelsea Market"/>
              </a:rPr>
              <a:t/>
            </a:r>
            <a:br>
              <a:rPr lang="en-US" sz="2400">
                <a:solidFill>
                  <a:schemeClr val="tx1"/>
                </a:solidFill>
                <a:latin typeface="Chelsea Market"/>
                <a:ea typeface="Chelsea Market"/>
                <a:cs typeface="Chelsea Market"/>
                <a:sym typeface="Chelsea Market"/>
              </a:rPr>
            </a:br>
            <a:endParaRPr lang="en" sz="2400">
              <a:solidFill>
                <a:schemeClr val="tx1"/>
              </a:solidFill>
              <a:latin typeface="Chelsea Market"/>
              <a:ea typeface="Chelsea Market"/>
              <a:cs typeface="Chelsea Market"/>
              <a:sym typeface="Chelsea Market"/>
            </a:endParaRPr>
          </a:p>
        </p:txBody>
      </p:sp>
      <p:sp>
        <p:nvSpPr>
          <p:cNvPr id="623" name="Shape 623"/>
          <p:cNvSpPr txBox="1"/>
          <p:nvPr/>
        </p:nvSpPr>
        <p:spPr>
          <a:xfrm>
            <a:off x="180797" y="1022986"/>
            <a:ext cx="3000000" cy="953543"/>
          </a:xfrm>
          <a:prstGeom prst="rect">
            <a:avLst/>
          </a:prstGeom>
          <a:solidFill>
            <a:schemeClr val="bg1"/>
          </a:solidFill>
          <a:ln>
            <a:noFill/>
          </a:ln>
        </p:spPr>
        <p:txBody>
          <a:bodyPr lIns="91425" tIns="91425" rIns="91425" bIns="91425" anchor="ctr" anchorCtr="0">
            <a:noAutofit/>
          </a:bodyPr>
          <a:lstStyle/>
          <a:p>
            <a:r>
              <a:rPr lang="en" sz="2400">
                <a:latin typeface="Chelsea Market"/>
                <a:ea typeface="Chelsea Market"/>
                <a:cs typeface="Chelsea Market"/>
                <a:sym typeface="Chelsea Market"/>
              </a:rPr>
              <a:t>¿Quieres visitar...?</a:t>
            </a:r>
            <a:endParaRPr lang="en-US" sz="2400">
              <a:latin typeface="Chelsea Market"/>
              <a:ea typeface="Chelsea Market"/>
              <a:cs typeface="Chelsea Market"/>
              <a:sym typeface="Chelsea Market"/>
            </a:endParaRPr>
          </a:p>
          <a:p>
            <a:r>
              <a:rPr lang="en-US" sz="2400">
                <a:latin typeface="Chelsea Market"/>
                <a:ea typeface="Chelsea Market"/>
                <a:cs typeface="Chelsea Market"/>
                <a:sym typeface="Chelsea Market"/>
              </a:rPr>
              <a:t>     Quiero</a:t>
            </a:r>
            <a:r>
              <a:rPr lang="is-IS" sz="2400">
                <a:latin typeface="Chelsea Market"/>
                <a:ea typeface="Chelsea Market"/>
                <a:cs typeface="Chelsea Market"/>
                <a:sym typeface="Chelsea Market"/>
              </a:rPr>
              <a:t>….</a:t>
            </a:r>
            <a:endParaRPr lang="en" sz="2400">
              <a:latin typeface="Chelsea Market"/>
              <a:ea typeface="Chelsea Market"/>
              <a:cs typeface="Chelsea Market"/>
              <a:sym typeface="Chelsea Market"/>
            </a:endParaRPr>
          </a:p>
        </p:txBody>
      </p:sp>
      <p:sp>
        <p:nvSpPr>
          <p:cNvPr id="624" name="Shape 624"/>
          <p:cNvSpPr txBox="1">
            <a:spLocks noGrp="1"/>
          </p:cNvSpPr>
          <p:nvPr>
            <p:ph type="title"/>
          </p:nvPr>
        </p:nvSpPr>
        <p:spPr>
          <a:xfrm>
            <a:off x="3676423" y="1335647"/>
            <a:ext cx="2331300" cy="665658"/>
          </a:xfrm>
          <a:prstGeom prst="rect">
            <a:avLst/>
          </a:prstGeom>
          <a:solidFill>
            <a:schemeClr val="bg1"/>
          </a:solidFill>
        </p:spPr>
        <p:txBody>
          <a:bodyPr vert="horz" lIns="91425" tIns="91425" rIns="91425" bIns="91425" rtlCol="0" anchor="t" anchorCtr="0">
            <a:noAutofit/>
          </a:bodyPr>
          <a:lstStyle/>
          <a:p>
            <a:r>
              <a:rPr lang="en" sz="2400">
                <a:solidFill>
                  <a:schemeClr val="tx1"/>
                </a:solidFill>
                <a:latin typeface="Chelsea Market"/>
                <a:ea typeface="Chelsea Market"/>
                <a:cs typeface="Chelsea Market"/>
                <a:sym typeface="Chelsea Market"/>
              </a:rPr>
              <a:t>¿Qué es esto?</a:t>
            </a:r>
          </a:p>
          <a:p>
            <a:endParaRPr>
              <a:solidFill>
                <a:schemeClr val="tx1"/>
              </a:solidFill>
              <a:latin typeface="Chelsea Market"/>
              <a:ea typeface="Chelsea Market"/>
              <a:cs typeface="Chelsea Market"/>
              <a:sym typeface="Chelsea Market"/>
            </a:endParaRPr>
          </a:p>
        </p:txBody>
      </p:sp>
      <p:sp>
        <p:nvSpPr>
          <p:cNvPr id="625" name="Shape 625"/>
          <p:cNvSpPr txBox="1"/>
          <p:nvPr/>
        </p:nvSpPr>
        <p:spPr>
          <a:xfrm>
            <a:off x="4409768" y="244803"/>
            <a:ext cx="4557252" cy="924429"/>
          </a:xfrm>
          <a:prstGeom prst="rect">
            <a:avLst/>
          </a:prstGeom>
          <a:solidFill>
            <a:schemeClr val="accent1"/>
          </a:solidFill>
          <a:ln w="19050" cap="flat" cmpd="sng">
            <a:solidFill>
              <a:srgbClr val="000000"/>
            </a:solidFill>
            <a:prstDash val="solid"/>
            <a:round/>
            <a:headEnd type="none" w="med" len="med"/>
            <a:tailEnd type="none" w="med" len="med"/>
          </a:ln>
        </p:spPr>
        <p:txBody>
          <a:bodyPr lIns="91425" tIns="91425" rIns="91425" bIns="91425" anchor="t" anchorCtr="0">
            <a:noAutofit/>
          </a:bodyPr>
          <a:lstStyle/>
          <a:p>
            <a:pPr marL="457200" indent="-298450">
              <a:buSzPct val="100000"/>
              <a:buChar char="●"/>
            </a:pPr>
            <a:r>
              <a:rPr lang="en" sz="1600"/>
              <a:t>I can talk about what I want to do.</a:t>
            </a:r>
          </a:p>
          <a:p>
            <a:pPr marL="457200" indent="-298450">
              <a:buSzPct val="100000"/>
              <a:buChar char="●"/>
            </a:pPr>
            <a:r>
              <a:rPr lang="en" sz="1600"/>
              <a:t>I can name and describe animals native to Oaxaca.</a:t>
            </a:r>
          </a:p>
        </p:txBody>
      </p:sp>
      <p:grpSp>
        <p:nvGrpSpPr>
          <p:cNvPr id="2" name="Group 1"/>
          <p:cNvGrpSpPr/>
          <p:nvPr/>
        </p:nvGrpSpPr>
        <p:grpSpPr>
          <a:xfrm>
            <a:off x="320047" y="3982065"/>
            <a:ext cx="8042288" cy="2598635"/>
            <a:chOff x="320047" y="4091375"/>
            <a:chExt cx="7729578" cy="2489325"/>
          </a:xfrm>
        </p:grpSpPr>
        <p:pic>
          <p:nvPicPr>
            <p:cNvPr id="621" name="Shape 621" descr="Image result for image of a tapir" title="http://animals.sandiegozoo.org/animals/tapir"/>
            <p:cNvPicPr preferRelativeResize="0"/>
            <p:nvPr/>
          </p:nvPicPr>
          <p:blipFill>
            <a:blip r:embed="rId4">
              <a:alphaModFix/>
            </a:blip>
            <a:stretch>
              <a:fillRect/>
            </a:stretch>
          </p:blipFill>
          <p:spPr>
            <a:xfrm>
              <a:off x="7052200" y="4091375"/>
              <a:ext cx="997425" cy="572700"/>
            </a:xfrm>
            <a:prstGeom prst="rect">
              <a:avLst/>
            </a:prstGeom>
            <a:noFill/>
            <a:ln>
              <a:noFill/>
            </a:ln>
          </p:spPr>
        </p:pic>
        <p:pic>
          <p:nvPicPr>
            <p:cNvPr id="8" name="Shape 588" descr="Image result for image of a tapir" title="http://animals.sandiegozoo.org/animals/tapir"/>
            <p:cNvPicPr preferRelativeResize="0"/>
            <p:nvPr/>
          </p:nvPicPr>
          <p:blipFill>
            <a:blip r:embed="rId4">
              <a:alphaModFix/>
            </a:blip>
            <a:stretch>
              <a:fillRect/>
            </a:stretch>
          </p:blipFill>
          <p:spPr>
            <a:xfrm>
              <a:off x="320047" y="4726359"/>
              <a:ext cx="2860750" cy="1854341"/>
            </a:xfrm>
            <a:prstGeom prst="rect">
              <a:avLst/>
            </a:prstGeom>
            <a:noFill/>
            <a:ln>
              <a:noFill/>
            </a:ln>
          </p:spPr>
        </p:pic>
      </p:grpSp>
    </p:spTree>
    <p:extLst>
      <p:ext uri="{BB962C8B-B14F-4D97-AF65-F5344CB8AC3E}">
        <p14:creationId xmlns:p14="http://schemas.microsoft.com/office/powerpoint/2010/main" val="94545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1" nodeType="clickEffect">
                                  <p:stCondLst>
                                    <p:cond delay="0"/>
                                  </p:stCondLst>
                                  <p:childTnLst>
                                    <p:anim calcmode="lin" valueType="num">
                                      <p:cBhvr additive="base">
                                        <p:cTn id="10" dur="500"/>
                                        <p:tgtEl>
                                          <p:spTgt spid="623"/>
                                        </p:tgtEl>
                                        <p:attrNameLst>
                                          <p:attrName>ppt_x</p:attrName>
                                        </p:attrNameLst>
                                      </p:cBhvr>
                                      <p:tavLst>
                                        <p:tav tm="0">
                                          <p:val>
                                            <p:strVal val="ppt_x"/>
                                          </p:val>
                                        </p:tav>
                                        <p:tav tm="100000">
                                          <p:val>
                                            <p:strVal val="ppt_x"/>
                                          </p:val>
                                        </p:tav>
                                      </p:tavLst>
                                    </p:anim>
                                    <p:anim calcmode="lin" valueType="num">
                                      <p:cBhvr additive="base">
                                        <p:cTn id="11" dur="500"/>
                                        <p:tgtEl>
                                          <p:spTgt spid="623"/>
                                        </p:tgtEl>
                                        <p:attrNameLst>
                                          <p:attrName>ppt_y</p:attrName>
                                        </p:attrNameLst>
                                      </p:cBhvr>
                                      <p:tavLst>
                                        <p:tav tm="0">
                                          <p:val>
                                            <p:strVal val="ppt_y"/>
                                          </p:val>
                                        </p:tav>
                                        <p:tav tm="100000">
                                          <p:val>
                                            <p:strVal val="1+ppt_h/2"/>
                                          </p:val>
                                        </p:tav>
                                      </p:tavLst>
                                    </p:anim>
                                    <p:set>
                                      <p:cBhvr>
                                        <p:cTn id="12" dur="1" fill="hold">
                                          <p:stCondLst>
                                            <p:cond delay="499"/>
                                          </p:stCondLst>
                                        </p:cTn>
                                        <p:tgtEl>
                                          <p:spTgt spid="62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62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6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 grpId="0" animBg="1"/>
      <p:bldP spid="622" grpId="1" animBg="1"/>
      <p:bldP spid="623" grpId="0" animBg="1"/>
      <p:bldP spid="623" grpId="1" animBg="1"/>
      <p:bldP spid="624" grpId="0" animBg="1"/>
      <p:bldP spid="6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455108" y="1474838"/>
            <a:ext cx="3925163" cy="3925163"/>
          </a:xfrm>
          <a:prstGeom prst="rect">
            <a:avLst/>
          </a:prstGeom>
        </p:spPr>
      </p:pic>
      <p:pic>
        <p:nvPicPr>
          <p:cNvPr id="7" name="Picture 6"/>
          <p:cNvPicPr>
            <a:picLocks noChangeAspect="1"/>
          </p:cNvPicPr>
          <p:nvPr/>
        </p:nvPicPr>
        <p:blipFill>
          <a:blip r:embed="rId3"/>
          <a:stretch>
            <a:fillRect/>
          </a:stretch>
        </p:blipFill>
        <p:spPr>
          <a:xfrm>
            <a:off x="4684259" y="1474838"/>
            <a:ext cx="3831091" cy="3790335"/>
          </a:xfrm>
          <a:prstGeom prst="rect">
            <a:avLst/>
          </a:prstGeom>
        </p:spPr>
      </p:pic>
    </p:spTree>
    <p:extLst>
      <p:ext uri="{BB962C8B-B14F-4D97-AF65-F5344CB8AC3E}">
        <p14:creationId xmlns:p14="http://schemas.microsoft.com/office/powerpoint/2010/main" val="55884857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5500</TotalTime>
  <Words>1713</Words>
  <Application>Microsoft Macintosh PowerPoint</Application>
  <PresentationFormat>On-screen Show (4:3)</PresentationFormat>
  <Paragraphs>239</Paragraphs>
  <Slides>39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Calibri</vt:lpstr>
      <vt:lpstr>Chelsea Market</vt:lpstr>
      <vt:lpstr>Corbel</vt:lpstr>
      <vt:lpstr>Georgia</vt:lpstr>
      <vt:lpstr>ＭＳ Ｐゴシック</vt:lpstr>
      <vt:lpstr>Times New Roman</vt:lpstr>
      <vt:lpstr>Arial</vt:lpstr>
      <vt:lpstr>Depth</vt:lpstr>
      <vt:lpstr>PowerPoint Presentation</vt:lpstr>
      <vt:lpstr>5th and 6th </vt:lpstr>
      <vt:lpstr>7th </vt:lpstr>
      <vt:lpstr>Perfection </vt:lpstr>
      <vt:lpstr>Common Challenges</vt:lpstr>
      <vt:lpstr>Primacy-Recency We learn best what we learn first and last.</vt:lpstr>
      <vt:lpstr>Gradual Release of Responsibility</vt:lpstr>
      <vt:lpstr>¿Cómo es?    Es…. </vt:lpstr>
      <vt:lpstr>PowerPoint Presentation</vt:lpstr>
      <vt:lpstr>Think – Write  - Pair - Share</vt:lpstr>
      <vt:lpstr>Numbered Heads Together</vt:lpstr>
      <vt:lpstr>Working with Random Partners</vt:lpstr>
      <vt:lpstr>Tear Sheet Vocabulary</vt:lpstr>
      <vt:lpstr>El Chocolate</vt:lpstr>
      <vt:lpstr>El Chocolate</vt:lpstr>
      <vt:lpstr>Tear Sheet Vocabulary Ideas</vt:lpstr>
      <vt:lpstr>Tear Sheet Vocabulary Ideas</vt:lpstr>
      <vt:lpstr>Rebus Stories</vt:lpstr>
      <vt:lpstr>Rebus Stories</vt:lpstr>
      <vt:lpstr>PowerPoint Presentation</vt:lpstr>
      <vt:lpstr>Faites correspondre.  Match</vt:lpstr>
      <vt:lpstr>Mettez en ordre. Indiquez le pourcentage des Français qui préfèrent les activités.  Put in order. Indicate what percentage of French prefer the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Teammates Consult</vt:lpstr>
      <vt:lpstr>Teaching vs Learning</vt:lpstr>
      <vt:lpstr>Presentational “On Demand” Writing</vt:lpstr>
      <vt:lpstr>Correcting with Codes</vt:lpstr>
      <vt:lpstr>Composition Correction Reference Sheet</vt:lpstr>
      <vt:lpstr>Mexico – Write “cognate” sentences in Spanish.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Laura</cp:lastModifiedBy>
  <cp:revision>97</cp:revision>
  <dcterms:created xsi:type="dcterms:W3CDTF">2016-06-04T02:10:47Z</dcterms:created>
  <dcterms:modified xsi:type="dcterms:W3CDTF">2016-10-20T02:50:15Z</dcterms:modified>
</cp:coreProperties>
</file>